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72" r:id="rId3"/>
    <p:sldMasterId id="2147483689" r:id="rId4"/>
    <p:sldMasterId id="2147483699" r:id="rId5"/>
    <p:sldMasterId id="2147483723" r:id="rId6"/>
    <p:sldMasterId id="2147483758" r:id="rId7"/>
  </p:sldMasterIdLst>
  <p:notesMasterIdLst>
    <p:notesMasterId r:id="rId69"/>
  </p:notesMasterIdLst>
  <p:handoutMasterIdLst>
    <p:handoutMasterId r:id="rId70"/>
  </p:handoutMasterIdLst>
  <p:sldIdLst>
    <p:sldId id="274" r:id="rId8"/>
    <p:sldId id="403" r:id="rId9"/>
    <p:sldId id="278" r:id="rId10"/>
    <p:sldId id="362" r:id="rId11"/>
    <p:sldId id="285" r:id="rId12"/>
    <p:sldId id="359" r:id="rId13"/>
    <p:sldId id="385" r:id="rId14"/>
    <p:sldId id="367" r:id="rId15"/>
    <p:sldId id="368" r:id="rId16"/>
    <p:sldId id="371" r:id="rId17"/>
    <p:sldId id="372" r:id="rId18"/>
    <p:sldId id="373" r:id="rId19"/>
    <p:sldId id="357" r:id="rId20"/>
    <p:sldId id="358" r:id="rId21"/>
    <p:sldId id="363" r:id="rId22"/>
    <p:sldId id="374" r:id="rId23"/>
    <p:sldId id="375" r:id="rId24"/>
    <p:sldId id="376" r:id="rId25"/>
    <p:sldId id="352" r:id="rId26"/>
    <p:sldId id="380" r:id="rId27"/>
    <p:sldId id="381" r:id="rId28"/>
    <p:sldId id="348" r:id="rId29"/>
    <p:sldId id="349" r:id="rId30"/>
    <p:sldId id="288" r:id="rId31"/>
    <p:sldId id="293" r:id="rId32"/>
    <p:sldId id="295" r:id="rId33"/>
    <p:sldId id="296" r:id="rId34"/>
    <p:sldId id="292" r:id="rId35"/>
    <p:sldId id="303" r:id="rId36"/>
    <p:sldId id="304" r:id="rId37"/>
    <p:sldId id="305" r:id="rId38"/>
    <p:sldId id="306" r:id="rId39"/>
    <p:sldId id="307" r:id="rId40"/>
    <p:sldId id="308" r:id="rId41"/>
    <p:sldId id="313" r:id="rId42"/>
    <p:sldId id="310" r:id="rId43"/>
    <p:sldId id="311" r:id="rId44"/>
    <p:sldId id="314" r:id="rId45"/>
    <p:sldId id="388" r:id="rId46"/>
    <p:sldId id="389" r:id="rId47"/>
    <p:sldId id="390" r:id="rId48"/>
    <p:sldId id="391" r:id="rId49"/>
    <p:sldId id="392" r:id="rId50"/>
    <p:sldId id="384" r:id="rId51"/>
    <p:sldId id="398" r:id="rId52"/>
    <p:sldId id="397" r:id="rId53"/>
    <p:sldId id="309" r:id="rId54"/>
    <p:sldId id="402" r:id="rId55"/>
    <p:sldId id="520" r:id="rId56"/>
    <p:sldId id="399" r:id="rId57"/>
    <p:sldId id="378" r:id="rId58"/>
    <p:sldId id="324" r:id="rId59"/>
    <p:sldId id="521" r:id="rId60"/>
    <p:sldId id="330" r:id="rId61"/>
    <p:sldId id="386" r:id="rId62"/>
    <p:sldId id="343" r:id="rId63"/>
    <p:sldId id="387" r:id="rId64"/>
    <p:sldId id="519" r:id="rId65"/>
    <p:sldId id="401" r:id="rId66"/>
    <p:sldId id="404" r:id="rId67"/>
    <p:sldId id="400" r:id="rId68"/>
  </p:sldIdLst>
  <p:sldSz cx="9144000" cy="5143500" type="screen16x9"/>
  <p:notesSz cx="6864350" cy="99949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59"/>
  </p:normalViewPr>
  <p:slideViewPr>
    <p:cSldViewPr snapToGrid="0" snapToObjects="1">
      <p:cViewPr varScale="1">
        <p:scale>
          <a:sx n="119" d="100"/>
          <a:sy n="119" d="100"/>
        </p:scale>
        <p:origin x="552" y="102"/>
      </p:cViewPr>
      <p:guideLst>
        <p:guide orient="horz" pos="1620"/>
        <p:guide pos="2880"/>
      </p:guideLst>
    </p:cSldViewPr>
  </p:slideViewPr>
  <p:notesTextViewPr>
    <p:cViewPr>
      <p:scale>
        <a:sx n="1" d="1"/>
        <a:sy n="1" d="1"/>
      </p:scale>
      <p:origin x="0" y="0"/>
    </p:cViewPr>
  </p:notesTextViewPr>
  <p:sorterViewPr>
    <p:cViewPr>
      <p:scale>
        <a:sx n="100" d="100"/>
        <a:sy n="100" d="100"/>
      </p:scale>
      <p:origin x="0" y="44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Sheet1!$F$5</c:f>
              <c:strCache>
                <c:ptCount val="1"/>
                <c:pt idx="0">
                  <c:v>2nd pilot</c:v>
                </c:pt>
              </c:strCache>
            </c:strRef>
          </c:tx>
          <c:spPr>
            <a:solidFill>
              <a:schemeClr val="accent6"/>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Sheet1!$E$6:$E$10</c:f>
              <c:strCache>
                <c:ptCount val="5"/>
                <c:pt idx="0">
                  <c:v>Arts and Humanities</c:v>
                </c:pt>
                <c:pt idx="1">
                  <c:v>Social and Legal Sciences</c:v>
                </c:pt>
                <c:pt idx="2">
                  <c:v>Sciences</c:v>
                </c:pt>
                <c:pt idx="3">
                  <c:v>Health Sciences</c:v>
                </c:pt>
                <c:pt idx="4">
                  <c:v>Engineering and Architecture</c:v>
                </c:pt>
              </c:strCache>
            </c:strRef>
          </c:cat>
          <c:val>
            <c:numRef>
              <c:f>Sheet1!$F$6:$F$10</c:f>
              <c:numCache>
                <c:formatCode>0%</c:formatCode>
                <c:ptCount val="5"/>
                <c:pt idx="0">
                  <c:v>0.1</c:v>
                </c:pt>
                <c:pt idx="1">
                  <c:v>0.66</c:v>
                </c:pt>
                <c:pt idx="2">
                  <c:v>0.06</c:v>
                </c:pt>
                <c:pt idx="3">
                  <c:v>0.02</c:v>
                </c:pt>
                <c:pt idx="4">
                  <c:v>0.15</c:v>
                </c:pt>
              </c:numCache>
            </c:numRef>
          </c:val>
          <c:extLst>
            <c:ext xmlns:c16="http://schemas.microsoft.com/office/drawing/2014/chart" uri="{C3380CC4-5D6E-409C-BE32-E72D297353CC}">
              <c16:uniqueId val="{00000000-9011-43E1-9F96-F304AA8DC13A}"/>
            </c:ext>
          </c:extLst>
        </c:ser>
        <c:ser>
          <c:idx val="1"/>
          <c:order val="1"/>
          <c:tx>
            <c:strRef>
              <c:f>Sheet1!$G$5</c:f>
              <c:strCache>
                <c:ptCount val="1"/>
                <c:pt idx="0">
                  <c:v>3rd pilot - stage A</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Sheet1!$E$6:$E$10</c:f>
              <c:strCache>
                <c:ptCount val="5"/>
                <c:pt idx="0">
                  <c:v>Arts and Humanities</c:v>
                </c:pt>
                <c:pt idx="1">
                  <c:v>Social and Legal Sciences</c:v>
                </c:pt>
                <c:pt idx="2">
                  <c:v>Sciences</c:v>
                </c:pt>
                <c:pt idx="3">
                  <c:v>Health Sciences</c:v>
                </c:pt>
                <c:pt idx="4">
                  <c:v>Engineering and Architecture</c:v>
                </c:pt>
              </c:strCache>
            </c:strRef>
          </c:cat>
          <c:val>
            <c:numRef>
              <c:f>Sheet1!$G$6:$G$10</c:f>
              <c:numCache>
                <c:formatCode>0%</c:formatCode>
                <c:ptCount val="5"/>
                <c:pt idx="0">
                  <c:v>0.06</c:v>
                </c:pt>
                <c:pt idx="1">
                  <c:v>0.24</c:v>
                </c:pt>
                <c:pt idx="2">
                  <c:v>0</c:v>
                </c:pt>
                <c:pt idx="3">
                  <c:v>0.05</c:v>
                </c:pt>
                <c:pt idx="4">
                  <c:v>0.64</c:v>
                </c:pt>
              </c:numCache>
            </c:numRef>
          </c:val>
          <c:extLst>
            <c:ext xmlns:c16="http://schemas.microsoft.com/office/drawing/2014/chart" uri="{C3380CC4-5D6E-409C-BE32-E72D297353CC}">
              <c16:uniqueId val="{00000001-9011-43E1-9F96-F304AA8DC13A}"/>
            </c:ext>
          </c:extLst>
        </c:ser>
        <c:ser>
          <c:idx val="2"/>
          <c:order val="2"/>
          <c:tx>
            <c:strRef>
              <c:f>Sheet1!$H$5</c:f>
              <c:strCache>
                <c:ptCount val="1"/>
                <c:pt idx="0">
                  <c:v>3rd pilot - stage B</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Sheet1!$E$6:$E$10</c:f>
              <c:strCache>
                <c:ptCount val="5"/>
                <c:pt idx="0">
                  <c:v>Arts and Humanities</c:v>
                </c:pt>
                <c:pt idx="1">
                  <c:v>Social and Legal Sciences</c:v>
                </c:pt>
                <c:pt idx="2">
                  <c:v>Sciences</c:v>
                </c:pt>
                <c:pt idx="3">
                  <c:v>Health Sciences</c:v>
                </c:pt>
                <c:pt idx="4">
                  <c:v>Engineering and Architecture</c:v>
                </c:pt>
              </c:strCache>
            </c:strRef>
          </c:cat>
          <c:val>
            <c:numRef>
              <c:f>Sheet1!$H$6:$H$10</c:f>
              <c:numCache>
                <c:formatCode>0%</c:formatCode>
                <c:ptCount val="5"/>
                <c:pt idx="0">
                  <c:v>0.06</c:v>
                </c:pt>
                <c:pt idx="1">
                  <c:v>0.27</c:v>
                </c:pt>
                <c:pt idx="2">
                  <c:v>0.08</c:v>
                </c:pt>
                <c:pt idx="3">
                  <c:v>0.1</c:v>
                </c:pt>
                <c:pt idx="4">
                  <c:v>0.59</c:v>
                </c:pt>
              </c:numCache>
            </c:numRef>
          </c:val>
          <c:extLst>
            <c:ext xmlns:c16="http://schemas.microsoft.com/office/drawing/2014/chart" uri="{C3380CC4-5D6E-409C-BE32-E72D297353CC}">
              <c16:uniqueId val="{00000002-9011-43E1-9F96-F304AA8DC13A}"/>
            </c:ext>
          </c:extLst>
        </c:ser>
        <c:dLbls>
          <c:showLegendKey val="0"/>
          <c:showVal val="1"/>
          <c:showCatName val="0"/>
          <c:showSerName val="0"/>
          <c:showPercent val="0"/>
          <c:showBubbleSize val="0"/>
        </c:dLbls>
        <c:gapWidth val="75"/>
        <c:shape val="box"/>
        <c:axId val="146951984"/>
        <c:axId val="146951424"/>
        <c:axId val="0"/>
      </c:bar3DChart>
      <c:catAx>
        <c:axId val="1469519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6951424"/>
        <c:crosses val="autoZero"/>
        <c:auto val="1"/>
        <c:lblAlgn val="ctr"/>
        <c:lblOffset val="100"/>
        <c:noMultiLvlLbl val="0"/>
      </c:catAx>
      <c:valAx>
        <c:axId val="14695142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951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GB"/>
              <a:t>Language of the courses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Sheet1!$D$84:$D$85</c:f>
              <c:strCache>
                <c:ptCount val="2"/>
                <c:pt idx="0">
                  <c:v>Language</c:v>
                </c:pt>
                <c:pt idx="1">
                  <c:v>No. of students</c:v>
                </c:pt>
              </c:strCache>
            </c:strRef>
          </c:tx>
          <c:spPr>
            <a:solidFill>
              <a:srgbClr val="5E93C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Sheet1!$C$86:$C$92</c:f>
              <c:strCache>
                <c:ptCount val="7"/>
                <c:pt idx="0">
                  <c:v>Missing</c:v>
                </c:pt>
                <c:pt idx="1">
                  <c:v>Bulgarian</c:v>
                </c:pt>
                <c:pt idx="2">
                  <c:v>Catalan &amp; Spanish</c:v>
                </c:pt>
                <c:pt idx="3">
                  <c:v>Dutch</c:v>
                </c:pt>
                <c:pt idx="4">
                  <c:v>English</c:v>
                </c:pt>
                <c:pt idx="5">
                  <c:v>Finnish</c:v>
                </c:pt>
                <c:pt idx="6">
                  <c:v>Turkish</c:v>
                </c:pt>
              </c:strCache>
            </c:strRef>
          </c:cat>
          <c:val>
            <c:numRef>
              <c:f>Sheet1!$D$86:$D$92</c:f>
              <c:numCache>
                <c:formatCode>0%</c:formatCode>
                <c:ptCount val="7"/>
                <c:pt idx="0" formatCode="0.0%">
                  <c:v>1.0272213662044158E-3</c:v>
                </c:pt>
                <c:pt idx="1">
                  <c:v>0.23818695428864917</c:v>
                </c:pt>
                <c:pt idx="2">
                  <c:v>0.24512069851052901</c:v>
                </c:pt>
                <c:pt idx="3">
                  <c:v>0.10991268618387262</c:v>
                </c:pt>
                <c:pt idx="4">
                  <c:v>0.12172573189522404</c:v>
                </c:pt>
                <c:pt idx="5">
                  <c:v>8.0380071905495634E-2</c:v>
                </c:pt>
                <c:pt idx="6">
                  <c:v>0.20364663585002668</c:v>
                </c:pt>
              </c:numCache>
            </c:numRef>
          </c:val>
          <c:extLst>
            <c:ext xmlns:c16="http://schemas.microsoft.com/office/drawing/2014/chart" uri="{C3380CC4-5D6E-409C-BE32-E72D297353CC}">
              <c16:uniqueId val="{00000000-F8C8-48BD-A66E-9E05ED946D5F}"/>
            </c:ext>
          </c:extLst>
        </c:ser>
        <c:ser>
          <c:idx val="1"/>
          <c:order val="1"/>
          <c:tx>
            <c:strRef>
              <c:f>Sheet1!$E$84:$E$85</c:f>
              <c:strCache>
                <c:ptCount val="2"/>
                <c:pt idx="0">
                  <c:v>Language</c:v>
                </c:pt>
                <c:pt idx="1">
                  <c:v>No. of courses with students taking part in the pilot</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Sheet1!$C$86:$C$92</c:f>
              <c:strCache>
                <c:ptCount val="7"/>
                <c:pt idx="0">
                  <c:v>Missing</c:v>
                </c:pt>
                <c:pt idx="1">
                  <c:v>Bulgarian</c:v>
                </c:pt>
                <c:pt idx="2">
                  <c:v>Catalan &amp; Spanish</c:v>
                </c:pt>
                <c:pt idx="3">
                  <c:v>Dutch</c:v>
                </c:pt>
                <c:pt idx="4">
                  <c:v>English</c:v>
                </c:pt>
                <c:pt idx="5">
                  <c:v>Finnish</c:v>
                </c:pt>
                <c:pt idx="6">
                  <c:v>Turkish</c:v>
                </c:pt>
              </c:strCache>
            </c:strRef>
          </c:cat>
          <c:val>
            <c:numRef>
              <c:f>Sheet1!$E$86:$E$92</c:f>
              <c:numCache>
                <c:formatCode>0%</c:formatCode>
                <c:ptCount val="7"/>
                <c:pt idx="0">
                  <c:v>6.9444444444444805E-3</c:v>
                </c:pt>
                <c:pt idx="1">
                  <c:v>0.32638888888889328</c:v>
                </c:pt>
                <c:pt idx="2">
                  <c:v>9.7222222222222224E-2</c:v>
                </c:pt>
                <c:pt idx="3">
                  <c:v>0.10416666666666713</c:v>
                </c:pt>
                <c:pt idx="4">
                  <c:v>0.18055555555555555</c:v>
                </c:pt>
                <c:pt idx="5">
                  <c:v>0.11805555555555559</c:v>
                </c:pt>
                <c:pt idx="6">
                  <c:v>0.16666666666666666</c:v>
                </c:pt>
              </c:numCache>
            </c:numRef>
          </c:val>
          <c:extLst>
            <c:ext xmlns:c16="http://schemas.microsoft.com/office/drawing/2014/chart" uri="{C3380CC4-5D6E-409C-BE32-E72D297353CC}">
              <c16:uniqueId val="{00000001-F8C8-48BD-A66E-9E05ED946D5F}"/>
            </c:ext>
          </c:extLst>
        </c:ser>
        <c:dLbls>
          <c:showLegendKey val="0"/>
          <c:showVal val="1"/>
          <c:showCatName val="0"/>
          <c:showSerName val="0"/>
          <c:showPercent val="0"/>
          <c:showBubbleSize val="0"/>
        </c:dLbls>
        <c:gapWidth val="150"/>
        <c:shape val="box"/>
        <c:axId val="216411504"/>
        <c:axId val="216412064"/>
        <c:axId val="0"/>
      </c:bar3DChart>
      <c:catAx>
        <c:axId val="2164115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6412064"/>
        <c:crosses val="autoZero"/>
        <c:auto val="1"/>
        <c:lblAlgn val="ctr"/>
        <c:lblOffset val="100"/>
        <c:noMultiLvlLbl val="0"/>
      </c:catAx>
      <c:valAx>
        <c:axId val="2164120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6411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4975" cy="4999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7789" y="0"/>
            <a:ext cx="2974975" cy="499984"/>
          </a:xfrm>
          <a:prstGeom prst="rect">
            <a:avLst/>
          </a:prstGeom>
        </p:spPr>
        <p:txBody>
          <a:bodyPr vert="horz" lIns="91440" tIns="45720" rIns="91440" bIns="45720" rtlCol="0"/>
          <a:lstStyle>
            <a:lvl1pPr algn="r">
              <a:defRPr sz="1200"/>
            </a:lvl1pPr>
          </a:lstStyle>
          <a:p>
            <a:fld id="{59A56634-0F87-44D1-AFAC-04740965D273}" type="datetimeFigureOut">
              <a:rPr lang="en-GB" smtClean="0"/>
              <a:t>19/06/2019</a:t>
            </a:fld>
            <a:endParaRPr lang="en-GB"/>
          </a:p>
        </p:txBody>
      </p:sp>
      <p:sp>
        <p:nvSpPr>
          <p:cNvPr id="4" name="Footer Placeholder 3"/>
          <p:cNvSpPr>
            <a:spLocks noGrp="1"/>
          </p:cNvSpPr>
          <p:nvPr>
            <p:ph type="ftr" sz="quarter" idx="2"/>
          </p:nvPr>
        </p:nvSpPr>
        <p:spPr>
          <a:xfrm>
            <a:off x="1" y="9493329"/>
            <a:ext cx="2974975" cy="49998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7789" y="9493329"/>
            <a:ext cx="2974975" cy="499983"/>
          </a:xfrm>
          <a:prstGeom prst="rect">
            <a:avLst/>
          </a:prstGeom>
        </p:spPr>
        <p:txBody>
          <a:bodyPr vert="horz" lIns="91440" tIns="45720" rIns="91440" bIns="45720" rtlCol="0" anchor="b"/>
          <a:lstStyle>
            <a:lvl1pPr algn="r">
              <a:defRPr sz="1200"/>
            </a:lvl1pPr>
          </a:lstStyle>
          <a:p>
            <a:fld id="{2E335FF3-E97E-416D-8D0D-02B375FEC1E9}" type="slidenum">
              <a:rPr lang="en-GB" smtClean="0"/>
              <a:t>‹#›</a:t>
            </a:fld>
            <a:endParaRPr lang="en-GB"/>
          </a:p>
        </p:txBody>
      </p:sp>
    </p:spTree>
    <p:extLst>
      <p:ext uri="{BB962C8B-B14F-4D97-AF65-F5344CB8AC3E}">
        <p14:creationId xmlns:p14="http://schemas.microsoft.com/office/powerpoint/2010/main" val="262672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4552" cy="501480"/>
          </a:xfrm>
          <a:prstGeom prst="rect">
            <a:avLst/>
          </a:prstGeom>
        </p:spPr>
        <p:txBody>
          <a:bodyPr vert="horz" lIns="96341" tIns="48171" rIns="96341" bIns="48171" rtlCol="0"/>
          <a:lstStyle>
            <a:lvl1pPr algn="l">
              <a:defRPr sz="1300"/>
            </a:lvl1pPr>
          </a:lstStyle>
          <a:p>
            <a:endParaRPr lang="en-US"/>
          </a:p>
        </p:txBody>
      </p:sp>
      <p:sp>
        <p:nvSpPr>
          <p:cNvPr id="3" name="Date Placeholder 2"/>
          <p:cNvSpPr>
            <a:spLocks noGrp="1"/>
          </p:cNvSpPr>
          <p:nvPr>
            <p:ph type="dt" idx="1"/>
          </p:nvPr>
        </p:nvSpPr>
        <p:spPr>
          <a:xfrm>
            <a:off x="3888210" y="0"/>
            <a:ext cx="2974552" cy="501480"/>
          </a:xfrm>
          <a:prstGeom prst="rect">
            <a:avLst/>
          </a:prstGeom>
        </p:spPr>
        <p:txBody>
          <a:bodyPr vert="horz" lIns="96341" tIns="48171" rIns="96341" bIns="48171" rtlCol="0"/>
          <a:lstStyle>
            <a:lvl1pPr algn="r">
              <a:defRPr sz="1300"/>
            </a:lvl1pPr>
          </a:lstStyle>
          <a:p>
            <a:fld id="{83ADE5F2-41C7-6244-B6BE-0DE86CAF42DC}" type="datetimeFigureOut">
              <a:rPr lang="en-US" smtClean="0"/>
              <a:t>6/19/2019</a:t>
            </a:fld>
            <a:endParaRPr lang="en-US"/>
          </a:p>
        </p:txBody>
      </p:sp>
      <p:sp>
        <p:nvSpPr>
          <p:cNvPr id="4" name="Slide Image Placeholder 3"/>
          <p:cNvSpPr>
            <a:spLocks noGrp="1" noRot="1" noChangeAspect="1"/>
          </p:cNvSpPr>
          <p:nvPr>
            <p:ph type="sldImg" idx="2"/>
          </p:nvPr>
        </p:nvSpPr>
        <p:spPr>
          <a:xfrm>
            <a:off x="434975" y="1249363"/>
            <a:ext cx="5994400" cy="3373437"/>
          </a:xfrm>
          <a:prstGeom prst="rect">
            <a:avLst/>
          </a:prstGeom>
          <a:noFill/>
          <a:ln w="12700">
            <a:solidFill>
              <a:prstClr val="black"/>
            </a:solidFill>
          </a:ln>
        </p:spPr>
        <p:txBody>
          <a:bodyPr vert="horz" lIns="96341" tIns="48171" rIns="96341" bIns="48171" rtlCol="0" anchor="ctr"/>
          <a:lstStyle/>
          <a:p>
            <a:endParaRPr lang="en-US"/>
          </a:p>
        </p:txBody>
      </p:sp>
      <p:sp>
        <p:nvSpPr>
          <p:cNvPr id="5" name="Notes Placeholder 4"/>
          <p:cNvSpPr>
            <a:spLocks noGrp="1"/>
          </p:cNvSpPr>
          <p:nvPr>
            <p:ph type="body" sz="quarter" idx="3"/>
          </p:nvPr>
        </p:nvSpPr>
        <p:spPr>
          <a:xfrm>
            <a:off x="686435" y="4810046"/>
            <a:ext cx="5491480" cy="3935492"/>
          </a:xfrm>
          <a:prstGeom prst="rect">
            <a:avLst/>
          </a:prstGeom>
        </p:spPr>
        <p:txBody>
          <a:bodyPr vert="horz" lIns="96341" tIns="48171" rIns="96341" bIns="4817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93421"/>
            <a:ext cx="2974552" cy="501479"/>
          </a:xfrm>
          <a:prstGeom prst="rect">
            <a:avLst/>
          </a:prstGeom>
        </p:spPr>
        <p:txBody>
          <a:bodyPr vert="horz" lIns="96341" tIns="48171" rIns="96341" bIns="48171" rtlCol="0" anchor="b"/>
          <a:lstStyle>
            <a:lvl1pPr algn="l">
              <a:defRPr sz="1300"/>
            </a:lvl1pPr>
          </a:lstStyle>
          <a:p>
            <a:endParaRPr lang="en-US"/>
          </a:p>
        </p:txBody>
      </p:sp>
      <p:sp>
        <p:nvSpPr>
          <p:cNvPr id="7" name="Slide Number Placeholder 6"/>
          <p:cNvSpPr>
            <a:spLocks noGrp="1"/>
          </p:cNvSpPr>
          <p:nvPr>
            <p:ph type="sldNum" sz="quarter" idx="5"/>
          </p:nvPr>
        </p:nvSpPr>
        <p:spPr>
          <a:xfrm>
            <a:off x="3888210" y="9493421"/>
            <a:ext cx="2974552" cy="501479"/>
          </a:xfrm>
          <a:prstGeom prst="rect">
            <a:avLst/>
          </a:prstGeom>
        </p:spPr>
        <p:txBody>
          <a:bodyPr vert="horz" lIns="96341" tIns="48171" rIns="96341" bIns="48171" rtlCol="0" anchor="b"/>
          <a:lstStyle>
            <a:lvl1pPr algn="r">
              <a:defRPr sz="1300"/>
            </a:lvl1pPr>
          </a:lstStyle>
          <a:p>
            <a:fld id="{78519EDF-32DA-2B40-A28B-2067B9A173AA}" type="slidenum">
              <a:rPr lang="en-US" smtClean="0"/>
              <a:t>‹#›</a:t>
            </a:fld>
            <a:endParaRPr lang="en-US"/>
          </a:p>
        </p:txBody>
      </p:sp>
    </p:spTree>
    <p:extLst>
      <p:ext uri="{BB962C8B-B14F-4D97-AF65-F5344CB8AC3E}">
        <p14:creationId xmlns:p14="http://schemas.microsoft.com/office/powerpoint/2010/main" val="111322494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1249363"/>
            <a:ext cx="5994400" cy="3373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519EDF-32DA-2B40-A28B-2067B9A173AA}" type="slidenum">
              <a:rPr lang="en-US" smtClean="0"/>
              <a:t>1</a:t>
            </a:fld>
            <a:endParaRPr lang="en-US"/>
          </a:p>
        </p:txBody>
      </p:sp>
    </p:spTree>
    <p:extLst>
      <p:ext uri="{BB962C8B-B14F-4D97-AF65-F5344CB8AC3E}">
        <p14:creationId xmlns:p14="http://schemas.microsoft.com/office/powerpoint/2010/main" val="192242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Have free access to TeSLA for 2 years now project has ended.</a:t>
            </a:r>
          </a:p>
          <a:p>
            <a:endParaRPr lang="en-GB" dirty="0"/>
          </a:p>
          <a:p>
            <a:pPr marL="0" marR="0" lvl="0" indent="0" defTabSz="457200" eaLnBrk="1" fontAlgn="auto" latinLnBrk="0" hangingPunct="1">
              <a:lnSpc>
                <a:spcPct val="117999"/>
              </a:lnSpc>
              <a:spcBef>
                <a:spcPts val="0"/>
              </a:spcBef>
              <a:spcAft>
                <a:spcPts val="0"/>
              </a:spcAft>
              <a:buClrTx/>
              <a:buSzTx/>
              <a:buFontTx/>
              <a:buNone/>
              <a:tabLst/>
              <a:defRPr/>
            </a:pPr>
            <a:r>
              <a:rPr lang="en-GB" sz="2200" dirty="0">
                <a:effectLst/>
                <a:latin typeface="Helvetica Neue"/>
                <a:ea typeface="Helvetica Neue"/>
                <a:cs typeface="Helvetica Neue"/>
                <a:sym typeface="Helvetica Neue"/>
              </a:rPr>
              <a:t>We passed the final review and the reviewers were pleased with the progress with respect to the software development ready for commercial exploitation</a:t>
            </a:r>
          </a:p>
          <a:p>
            <a:endParaRPr lang="en-GB" dirty="0"/>
          </a:p>
        </p:txBody>
      </p:sp>
    </p:spTree>
    <p:extLst>
      <p:ext uri="{BB962C8B-B14F-4D97-AF65-F5344CB8AC3E}">
        <p14:creationId xmlns:p14="http://schemas.microsoft.com/office/powerpoint/2010/main" val="816870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63EC2037-7561-47F5-82CA-BD162FD907A6}" type="slidenum">
              <a:rPr kumimoji="0" lang="en-GB" altLang="en-US" sz="1300" smtClean="0">
                <a:latin typeface="Arial" pitchFamily="34" charset="0"/>
              </a:rPr>
              <a:pPr algn="r" eaLnBrk="1" hangingPunct="1">
                <a:spcBef>
                  <a:spcPct val="0"/>
                </a:spcBef>
              </a:pPr>
              <a:t>22</a:t>
            </a:fld>
            <a:endParaRPr kumimoji="0" lang="en-GB" altLang="en-US" sz="1300">
              <a:latin typeface="Arial" pitchFamily="34" charset="0"/>
            </a:endParaRPr>
          </a:p>
        </p:txBody>
      </p:sp>
      <p:sp>
        <p:nvSpPr>
          <p:cNvPr id="56323" name="Rectangle 2"/>
          <p:cNvSpPr>
            <a:spLocks noGrp="1" noRot="1" noChangeAspect="1" noChangeArrowheads="1" noTextEdit="1"/>
          </p:cNvSpPr>
          <p:nvPr>
            <p:ph type="sldImg"/>
          </p:nvPr>
        </p:nvSpPr>
        <p:spPr>
          <a:xfrm>
            <a:off x="434975" y="1249363"/>
            <a:ext cx="5994400" cy="3373437"/>
          </a:xfrm>
          <a:ln/>
        </p:spPr>
      </p:sp>
      <p:sp>
        <p:nvSpPr>
          <p:cNvPr id="56324" name="Rectangle 3"/>
          <p:cNvSpPr>
            <a:spLocks noGrp="1" noChangeArrowheads="1"/>
          </p:cNvSpPr>
          <p:nvPr>
            <p:ph type="body" idx="1"/>
          </p:nvPr>
        </p:nvSpPr>
        <p:spPr>
          <a:xfrm>
            <a:off x="685800" y="4746626"/>
            <a:ext cx="5492750" cy="4498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F6BBDD56-6FAF-4C30-B08E-D03BD7F4F9E7}" type="slidenum">
              <a:rPr kumimoji="0" lang="en-GB" altLang="en-US" sz="1300" smtClean="0">
                <a:latin typeface="Arial" pitchFamily="34" charset="0"/>
              </a:rPr>
              <a:pPr algn="r" eaLnBrk="1" hangingPunct="1">
                <a:spcBef>
                  <a:spcPct val="0"/>
                </a:spcBef>
              </a:pPr>
              <a:t>23</a:t>
            </a:fld>
            <a:endParaRPr kumimoji="0" lang="en-GB" altLang="en-US" sz="1300">
              <a:latin typeface="Arial" pitchFamily="34" charset="0"/>
            </a:endParaRPr>
          </a:p>
        </p:txBody>
      </p:sp>
      <p:sp>
        <p:nvSpPr>
          <p:cNvPr id="57347" name="Rectangle 2"/>
          <p:cNvSpPr>
            <a:spLocks noGrp="1" noRot="1" noChangeAspect="1" noChangeArrowheads="1" noTextEdit="1"/>
          </p:cNvSpPr>
          <p:nvPr>
            <p:ph type="sldImg"/>
          </p:nvPr>
        </p:nvSpPr>
        <p:spPr>
          <a:xfrm>
            <a:off x="434975" y="1249363"/>
            <a:ext cx="5994400" cy="3373437"/>
          </a:xfrm>
          <a:ln/>
        </p:spPr>
      </p:sp>
      <p:sp>
        <p:nvSpPr>
          <p:cNvPr id="57348" name="Rectangle 3"/>
          <p:cNvSpPr>
            <a:spLocks noGrp="1" noChangeArrowheads="1"/>
          </p:cNvSpPr>
          <p:nvPr>
            <p:ph type="body" idx="1"/>
          </p:nvPr>
        </p:nvSpPr>
        <p:spPr>
          <a:xfrm>
            <a:off x="685800" y="4746626"/>
            <a:ext cx="5492750" cy="4498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7790" y="9493252"/>
            <a:ext cx="2974975" cy="50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31" tIns="48366" rIns="96731" bIns="48366"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defTabSz="914374" eaLnBrk="1" fontAlgn="base" hangingPunct="1">
              <a:spcBef>
                <a:spcPct val="0"/>
              </a:spcBef>
              <a:spcAft>
                <a:spcPct val="0"/>
              </a:spcAft>
            </a:pPr>
            <a:fld id="{55996D29-8A2F-4D24-A8DA-4D3369538740}" type="slidenum">
              <a:rPr kumimoji="0" lang="en-GB" altLang="en-US">
                <a:solidFill>
                  <a:prstClr val="black"/>
                </a:solidFill>
                <a:latin typeface="Arial" charset="0"/>
                <a:cs typeface="Arial" charset="0"/>
              </a:rPr>
              <a:pPr algn="r" defTabSz="914374" eaLnBrk="1" fontAlgn="base" hangingPunct="1">
                <a:spcBef>
                  <a:spcPct val="0"/>
                </a:spcBef>
                <a:spcAft>
                  <a:spcPct val="0"/>
                </a:spcAft>
              </a:pPr>
              <a:t>24</a:t>
            </a:fld>
            <a:endParaRPr kumimoji="0" lang="en-GB" altLang="en-US">
              <a:solidFill>
                <a:prstClr val="black"/>
              </a:solidFill>
              <a:latin typeface="Arial" charset="0"/>
              <a:cs typeface="Arial" charset="0"/>
            </a:endParaRPr>
          </a:p>
        </p:txBody>
      </p:sp>
      <p:sp>
        <p:nvSpPr>
          <p:cNvPr id="58371" name="Rectangle 2"/>
          <p:cNvSpPr>
            <a:spLocks noGrp="1" noRot="1" noChangeAspect="1" noChangeArrowheads="1" noTextEdit="1"/>
          </p:cNvSpPr>
          <p:nvPr>
            <p:ph type="sldImg"/>
          </p:nvPr>
        </p:nvSpPr>
        <p:spPr>
          <a:xfrm>
            <a:off x="100013" y="749300"/>
            <a:ext cx="6664325" cy="3749675"/>
          </a:xfr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charset="0"/>
                <a:cs typeface="Arial" charset="0"/>
              </a:rPr>
              <a:t>TODO: finding the right LOGO for Primma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Here</a:t>
            </a:r>
            <a:r>
              <a:rPr lang="en-GB" baseline="0" dirty="0"/>
              <a:t> is</a:t>
            </a:r>
            <a:r>
              <a:rPr lang="bg-BG" baseline="0" dirty="0"/>
              <a:t> </a:t>
            </a:r>
            <a:r>
              <a:rPr lang="en-GB" baseline="0" dirty="0"/>
              <a:t>the students view of the system. </a:t>
            </a:r>
          </a:p>
          <a:p>
            <a:r>
              <a:rPr lang="bg-BG" baseline="0" dirty="0"/>
              <a:t>Тук се разглеждат стъпките, които студентите преминават, за да работят успешно със системата. Само се изброяват (изчитат се текстовете), за да стане ясно защо именно в този ред се разглеждат функционалностите на следващите слайдове. </a:t>
            </a:r>
            <a:endParaRPr lang="bg-BG" dirty="0"/>
          </a:p>
        </p:txBody>
      </p:sp>
    </p:spTree>
    <p:extLst>
      <p:ext uri="{BB962C8B-B14F-4D97-AF65-F5344CB8AC3E}">
        <p14:creationId xmlns:p14="http://schemas.microsoft.com/office/powerpoint/2010/main" val="1471640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Here</a:t>
            </a:r>
            <a:r>
              <a:rPr lang="en-GB" baseline="0" dirty="0"/>
              <a:t> is</a:t>
            </a:r>
            <a:r>
              <a:rPr lang="bg-BG" baseline="0" dirty="0"/>
              <a:t> </a:t>
            </a:r>
            <a:r>
              <a:rPr lang="en-GB" baseline="0" dirty="0"/>
              <a:t>the students view of the system. </a:t>
            </a:r>
          </a:p>
          <a:p>
            <a:r>
              <a:rPr lang="bg-BG" baseline="0" dirty="0"/>
              <a:t>Тук се разглеждат стъпките, които студентите преминават, за да работят успешно със системата. Само се изброяват (изчитат се текстовете), за да стане ясно защо именно в този ред се разглеждат функционалностите на следващите слайдове. </a:t>
            </a:r>
            <a:endParaRPr lang="bg-BG" dirty="0"/>
          </a:p>
        </p:txBody>
      </p:sp>
    </p:spTree>
    <p:extLst>
      <p:ext uri="{BB962C8B-B14F-4D97-AF65-F5344CB8AC3E}">
        <p14:creationId xmlns:p14="http://schemas.microsoft.com/office/powerpoint/2010/main" val="721047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TeSLA instruments are integrated in three Moodle activities – assignment, quiz</a:t>
            </a:r>
            <a:r>
              <a:rPr lang="en-GB" baseline="0" dirty="0"/>
              <a:t> and forum. These Moodle activities were used for variety of assessment activities from SU teachers. Here are the most frequently used types of assessment activities and the appropriate Moodle instruments for each of them (</a:t>
            </a:r>
            <a:r>
              <a:rPr lang="bg-BG" baseline="0" dirty="0"/>
              <a:t>изброяват се). </a:t>
            </a:r>
            <a:endParaRPr lang="bg-BG" dirty="0"/>
          </a:p>
        </p:txBody>
      </p:sp>
    </p:spTree>
    <p:extLst>
      <p:ext uri="{BB962C8B-B14F-4D97-AF65-F5344CB8AC3E}">
        <p14:creationId xmlns:p14="http://schemas.microsoft.com/office/powerpoint/2010/main" val="2127133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There was not consistency across participants in all institutions as to what constitutes plagiarism</a:t>
            </a:r>
          </a:p>
        </p:txBody>
      </p:sp>
    </p:spTree>
    <p:extLst>
      <p:ext uri="{BB962C8B-B14F-4D97-AF65-F5344CB8AC3E}">
        <p14:creationId xmlns:p14="http://schemas.microsoft.com/office/powerpoint/2010/main" val="3725930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There was not consistency across participants in all institutions as to what constitutes plagiarism</a:t>
            </a:r>
          </a:p>
        </p:txBody>
      </p:sp>
    </p:spTree>
    <p:extLst>
      <p:ext uri="{BB962C8B-B14F-4D97-AF65-F5344CB8AC3E}">
        <p14:creationId xmlns:p14="http://schemas.microsoft.com/office/powerpoint/2010/main" val="3725930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321" y="2160001"/>
            <a:ext cx="8614700" cy="997196"/>
          </a:xfrm>
          <a:prstGeom prst="rect">
            <a:avLst/>
          </a:prstGeom>
        </p:spPr>
        <p:txBody>
          <a:bodyPr wrap="square" lIns="0" tIns="0" rIns="0" bIns="0" anchor="t" anchorCtr="0">
            <a:spAutoFit/>
          </a:bodyPr>
          <a:lstStyle>
            <a:lvl1pPr algn="l">
              <a:defRPr sz="3600" b="1">
                <a:solidFill>
                  <a:schemeClr val="bg1"/>
                </a:solidFill>
              </a:defRPr>
            </a:lvl1pPr>
          </a:lstStyle>
          <a:p>
            <a:r>
              <a:rPr lang="en-US" dirty="0"/>
              <a:t>PRESENTATION</a:t>
            </a:r>
            <a:br>
              <a:rPr lang="en-US" dirty="0"/>
            </a:br>
            <a:r>
              <a:rPr lang="en-US" dirty="0"/>
              <a:t>TITLE</a:t>
            </a:r>
          </a:p>
        </p:txBody>
      </p:sp>
      <p:sp>
        <p:nvSpPr>
          <p:cNvPr id="3" name="Subtitle 2"/>
          <p:cNvSpPr>
            <a:spLocks noGrp="1"/>
          </p:cNvSpPr>
          <p:nvPr>
            <p:ph type="subTitle" idx="1" hasCustomPrompt="1"/>
          </p:nvPr>
        </p:nvSpPr>
        <p:spPr>
          <a:xfrm>
            <a:off x="274329" y="3167009"/>
            <a:ext cx="8614701" cy="249299"/>
          </a:xfrm>
          <a:prstGeom prst="rect">
            <a:avLst/>
          </a:prstGeom>
        </p:spPr>
        <p:txBody>
          <a:bodyPr wrap="square" lIns="0" tIns="0" rIns="0" bIns="0">
            <a:spAutoFit/>
          </a:bodyPr>
          <a:lstStyle>
            <a:lvl1pPr marL="0" indent="0" algn="l">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SUB TITLE IN HERE</a:t>
            </a:r>
          </a:p>
        </p:txBody>
      </p:sp>
      <p:sp>
        <p:nvSpPr>
          <p:cNvPr id="4" name="Date Placeholder 3"/>
          <p:cNvSpPr>
            <a:spLocks noGrp="1"/>
          </p:cNvSpPr>
          <p:nvPr>
            <p:ph type="dt" sz="half" idx="10"/>
          </p:nvPr>
        </p:nvSpPr>
        <p:spPr>
          <a:xfrm>
            <a:off x="274319" y="4741200"/>
            <a:ext cx="2057400" cy="138499"/>
          </a:xfrm>
          <a:prstGeom prst="rect">
            <a:avLst/>
          </a:prstGeom>
        </p:spPr>
        <p:txBody>
          <a:bodyPr lIns="0" tIns="0" rIns="0" bIns="0" anchor="t" anchorCtr="0">
            <a:noAutofit/>
          </a:bodyPr>
          <a:lstStyle>
            <a:lvl1pPr>
              <a:defRPr sz="1000">
                <a:solidFill>
                  <a:schemeClr val="bg1"/>
                </a:solidFill>
              </a:defRPr>
            </a:lvl1pPr>
          </a:lstStyle>
          <a:p>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3631" y="4130271"/>
            <a:ext cx="1095415" cy="7494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 just an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10" name="Picture Placeholder 12"/>
          <p:cNvSpPr>
            <a:spLocks noGrp="1"/>
          </p:cNvSpPr>
          <p:nvPr>
            <p:ph type="pic" sz="quarter" idx="12" hasCustomPrompt="1"/>
          </p:nvPr>
        </p:nvSpPr>
        <p:spPr>
          <a:xfrm>
            <a:off x="432000" y="1080000"/>
            <a:ext cx="8352000" cy="3703138"/>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
        <p:nvSpPr>
          <p:cNvPr id="8" name="Title 1"/>
          <p:cNvSpPr>
            <a:spLocks noGrp="1"/>
          </p:cNvSpPr>
          <p:nvPr>
            <p:ph type="ctrTitle" hasCustomPrompt="1"/>
          </p:nvPr>
        </p:nvSpPr>
        <p:spPr>
          <a:xfrm>
            <a:off x="388801" y="399943"/>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9" name="Text Placeholder 3"/>
          <p:cNvSpPr>
            <a:spLocks noGrp="1"/>
          </p:cNvSpPr>
          <p:nvPr>
            <p:ph type="body" sz="quarter" idx="13" hasCustomPrompt="1"/>
          </p:nvPr>
        </p:nvSpPr>
        <p:spPr>
          <a:xfrm>
            <a:off x="388801" y="612019"/>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286767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 2 col text / med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6" name="Text Placeholder 9"/>
          <p:cNvSpPr>
            <a:spLocks noGrp="1"/>
          </p:cNvSpPr>
          <p:nvPr>
            <p:ph type="body" sz="quarter" idx="11" hasCustomPrompt="1"/>
          </p:nvPr>
        </p:nvSpPr>
        <p:spPr>
          <a:xfrm>
            <a:off x="432000" y="1080000"/>
            <a:ext cx="1800000" cy="3703500"/>
          </a:xfrm>
          <a:prstGeom prst="rect">
            <a:avLst/>
          </a:prstGeom>
        </p:spPr>
        <p:txBody>
          <a:bodyPr lIns="0" tIns="0" rIns="0" bIns="0"/>
          <a:lstStyle>
            <a:lvl1pPr marL="0" indent="0" algn="l">
              <a:buNone/>
              <a:defRPr sz="1200"/>
            </a:lvl1pPr>
            <a:lvl2pPr algn="l">
              <a:defRPr/>
            </a:lvl2pPr>
            <a:lvl3pPr algn="l">
              <a:defRPr/>
            </a:lvl3pPr>
            <a:lvl4pPr algn="l">
              <a:defRPr/>
            </a:lvl4pPr>
            <a:lvl5pPr algn="l">
              <a:defRPr/>
            </a:lvl5pPr>
          </a:lstStyle>
          <a:p>
            <a:pPr lvl="0"/>
            <a:r>
              <a:rPr lang="en-US" dirty="0"/>
              <a:t>Body text</a:t>
            </a:r>
            <a:br>
              <a:rPr lang="en-US" dirty="0"/>
            </a:br>
            <a:br>
              <a:rPr lang="en-US" dirty="0"/>
            </a:br>
            <a:r>
              <a:rPr lang="en-US" dirty="0"/>
              <a:t>Graphs and graphics can be positioned over the grey box</a:t>
            </a:r>
          </a:p>
        </p:txBody>
      </p:sp>
      <p:sp>
        <p:nvSpPr>
          <p:cNvPr id="9" name="Rectangle 8"/>
          <p:cNvSpPr/>
          <p:nvPr userDrawn="1"/>
        </p:nvSpPr>
        <p:spPr>
          <a:xfrm>
            <a:off x="2592001" y="1080363"/>
            <a:ext cx="6192000" cy="3703138"/>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itle 1"/>
          <p:cNvSpPr>
            <a:spLocks noGrp="1"/>
          </p:cNvSpPr>
          <p:nvPr>
            <p:ph type="ctrTitle" hasCustomPrompt="1"/>
          </p:nvPr>
        </p:nvSpPr>
        <p:spPr>
          <a:xfrm>
            <a:off x="388801" y="399943"/>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1" name="Text Placeholder 3"/>
          <p:cNvSpPr>
            <a:spLocks noGrp="1"/>
          </p:cNvSpPr>
          <p:nvPr>
            <p:ph type="body" sz="quarter" idx="12" hasCustomPrompt="1"/>
          </p:nvPr>
        </p:nvSpPr>
        <p:spPr>
          <a:xfrm>
            <a:off x="388801" y="612019"/>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94664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 2 col text /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10" name="Text Placeholder 9"/>
          <p:cNvSpPr>
            <a:spLocks noGrp="1"/>
          </p:cNvSpPr>
          <p:nvPr>
            <p:ph type="body" sz="quarter" idx="11" hasCustomPrompt="1"/>
          </p:nvPr>
        </p:nvSpPr>
        <p:spPr>
          <a:xfrm>
            <a:off x="432009" y="1080000"/>
            <a:ext cx="3395663" cy="3703500"/>
          </a:xfrm>
          <a:prstGeom prst="rect">
            <a:avLst/>
          </a:prstGeom>
        </p:spPr>
        <p:txBody>
          <a:bodyPr lIns="0" tIns="0" rIns="0" bIns="0"/>
          <a:lstStyle>
            <a:lvl1pPr marL="0" indent="0" algn="l">
              <a:buNone/>
              <a:defRPr sz="1200"/>
            </a:lvl1pPr>
            <a:lvl2pPr algn="l">
              <a:defRPr/>
            </a:lvl2pPr>
            <a:lvl3pPr algn="l">
              <a:defRPr/>
            </a:lvl3pPr>
            <a:lvl4pPr algn="l">
              <a:defRPr/>
            </a:lvl4pPr>
            <a:lvl5pPr algn="l">
              <a:defRPr/>
            </a:lvl5pPr>
          </a:lstStyle>
          <a:p>
            <a:pPr lvl="0"/>
            <a:r>
              <a:rPr lang="en-US" dirty="0"/>
              <a:t>Body text</a:t>
            </a:r>
          </a:p>
        </p:txBody>
      </p:sp>
      <p:sp>
        <p:nvSpPr>
          <p:cNvPr id="13" name="Picture Placeholder 12"/>
          <p:cNvSpPr>
            <a:spLocks noGrp="1"/>
          </p:cNvSpPr>
          <p:nvPr>
            <p:ph type="pic" sz="quarter" idx="12" hasCustomPrompt="1"/>
          </p:nvPr>
        </p:nvSpPr>
        <p:spPr>
          <a:xfrm>
            <a:off x="4176000" y="1080000"/>
            <a:ext cx="4608000" cy="3703138"/>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
        <p:nvSpPr>
          <p:cNvPr id="11" name="Title 1"/>
          <p:cNvSpPr>
            <a:spLocks noGrp="1"/>
          </p:cNvSpPr>
          <p:nvPr>
            <p:ph type="ctrTitle" hasCustomPrompt="1"/>
          </p:nvPr>
        </p:nvSpPr>
        <p:spPr>
          <a:xfrm>
            <a:off x="388801" y="399943"/>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2" name="Text Placeholder 3"/>
          <p:cNvSpPr>
            <a:spLocks noGrp="1"/>
          </p:cNvSpPr>
          <p:nvPr>
            <p:ph type="body" sz="quarter" idx="13" hasCustomPrompt="1"/>
          </p:nvPr>
        </p:nvSpPr>
        <p:spPr>
          <a:xfrm>
            <a:off x="388801" y="612019"/>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2024141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 2 col text / chart">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6" name="Text Placeholder 9"/>
          <p:cNvSpPr>
            <a:spLocks noGrp="1"/>
          </p:cNvSpPr>
          <p:nvPr>
            <p:ph type="body" sz="quarter" idx="11" hasCustomPrompt="1"/>
          </p:nvPr>
        </p:nvSpPr>
        <p:spPr>
          <a:xfrm>
            <a:off x="432009" y="3136922"/>
            <a:ext cx="3395663" cy="1646578"/>
          </a:xfrm>
          <a:prstGeom prst="rect">
            <a:avLst/>
          </a:prstGeom>
        </p:spPr>
        <p:txBody>
          <a:bodyPr lIns="0" tIns="0" rIns="0" bIns="0"/>
          <a:lstStyle>
            <a:lvl1pPr marL="171446" indent="-171446" algn="l">
              <a:buClr>
                <a:schemeClr val="accent2"/>
              </a:buClr>
              <a:buFont typeface="Arial" charset="0"/>
              <a:buChar char="•"/>
              <a:defRPr sz="1200" baseline="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0" name="Rectangle 9"/>
          <p:cNvSpPr/>
          <p:nvPr userDrawn="1"/>
        </p:nvSpPr>
        <p:spPr>
          <a:xfrm>
            <a:off x="4186812" y="1080363"/>
            <a:ext cx="4597199" cy="3703138"/>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ext Placeholder 9"/>
          <p:cNvSpPr>
            <a:spLocks noGrp="1"/>
          </p:cNvSpPr>
          <p:nvPr>
            <p:ph type="body" sz="quarter" idx="12" hasCustomPrompt="1"/>
          </p:nvPr>
        </p:nvSpPr>
        <p:spPr>
          <a:xfrm>
            <a:off x="432009" y="1080000"/>
            <a:ext cx="3395663" cy="1840920"/>
          </a:xfrm>
          <a:prstGeom prst="rect">
            <a:avLst/>
          </a:prstGeom>
        </p:spPr>
        <p:txBody>
          <a:bodyPr lIns="0" tIns="0" rIns="0" bIns="0" numCol="2" spcCol="288000"/>
          <a:lstStyle>
            <a:lvl1pPr marL="0" indent="0" algn="l">
              <a:buNone/>
              <a:defRPr sz="1200" baseline="0"/>
            </a:lvl1pPr>
            <a:lvl2pPr algn="l">
              <a:defRPr/>
            </a:lvl2pPr>
            <a:lvl3pPr algn="l">
              <a:defRPr/>
            </a:lvl3pPr>
            <a:lvl4pPr algn="l">
              <a:defRPr/>
            </a:lvl4pPr>
            <a:lvl5pPr algn="l">
              <a:defRPr/>
            </a:lvl5pPr>
          </a:lstStyle>
          <a:p>
            <a:pPr lvl="0"/>
            <a:r>
              <a:rPr lang="en-US" dirty="0"/>
              <a:t>Body text</a:t>
            </a:r>
            <a:br>
              <a:rPr lang="en-US" dirty="0"/>
            </a:br>
            <a:br>
              <a:rPr lang="en-US" dirty="0"/>
            </a:br>
            <a:r>
              <a:rPr lang="en-US" dirty="0"/>
              <a:t>Charts, graphs and graphics can be positioned over the grey box.</a:t>
            </a:r>
            <a:br>
              <a:rPr lang="en-US" dirty="0"/>
            </a:br>
            <a:br>
              <a:rPr lang="en-US" dirty="0"/>
            </a:br>
            <a:br>
              <a:rPr lang="en-US" dirty="0"/>
            </a:br>
            <a:r>
              <a:rPr lang="en-US" dirty="0"/>
              <a:t>Body text</a:t>
            </a:r>
          </a:p>
        </p:txBody>
      </p:sp>
      <p:sp>
        <p:nvSpPr>
          <p:cNvPr id="12" name="Title 1"/>
          <p:cNvSpPr>
            <a:spLocks noGrp="1"/>
          </p:cNvSpPr>
          <p:nvPr>
            <p:ph type="ctrTitle" hasCustomPrompt="1"/>
          </p:nvPr>
        </p:nvSpPr>
        <p:spPr>
          <a:xfrm>
            <a:off x="388801" y="399943"/>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3" name="Text Placeholder 3"/>
          <p:cNvSpPr>
            <a:spLocks noGrp="1"/>
          </p:cNvSpPr>
          <p:nvPr>
            <p:ph type="body" sz="quarter" idx="13" hasCustomPrompt="1"/>
          </p:nvPr>
        </p:nvSpPr>
        <p:spPr>
          <a:xfrm>
            <a:off x="388801" y="612019"/>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23791360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 3 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5" name="Text Placeholder 9"/>
          <p:cNvSpPr>
            <a:spLocks noGrp="1"/>
          </p:cNvSpPr>
          <p:nvPr>
            <p:ph type="body" sz="quarter" idx="11" hasCustomPrompt="1"/>
          </p:nvPr>
        </p:nvSpPr>
        <p:spPr>
          <a:xfrm>
            <a:off x="431999" y="1080000"/>
            <a:ext cx="2160000" cy="3703500"/>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11" name="Text Placeholder 9"/>
          <p:cNvSpPr>
            <a:spLocks noGrp="1"/>
          </p:cNvSpPr>
          <p:nvPr>
            <p:ph type="body" sz="quarter" idx="12" hasCustomPrompt="1"/>
          </p:nvPr>
        </p:nvSpPr>
        <p:spPr>
          <a:xfrm>
            <a:off x="2880000" y="1080000"/>
            <a:ext cx="2160000" cy="3703500"/>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12" name="Text Placeholder 9"/>
          <p:cNvSpPr>
            <a:spLocks noGrp="1"/>
          </p:cNvSpPr>
          <p:nvPr>
            <p:ph type="body" sz="quarter" idx="13" hasCustomPrompt="1"/>
          </p:nvPr>
        </p:nvSpPr>
        <p:spPr>
          <a:xfrm>
            <a:off x="5328002" y="1080000"/>
            <a:ext cx="3455999" cy="3703500"/>
          </a:xfrm>
          <a:prstGeom prst="rect">
            <a:avLst/>
          </a:prstGeom>
        </p:spPr>
        <p:txBody>
          <a:bodyPr lIns="0" tIns="0" rIns="0" bIns="0" numCol="1" spcCol="360000"/>
          <a:lstStyle>
            <a:lvl1pPr marL="171446" indent="-171446" algn="l">
              <a:buClr>
                <a:schemeClr val="accent2"/>
              </a:buClr>
              <a:buFont typeface="Arial" charset="0"/>
              <a:buChar char="•"/>
              <a:defRPr sz="120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3" name="Title 1"/>
          <p:cNvSpPr>
            <a:spLocks noGrp="1"/>
          </p:cNvSpPr>
          <p:nvPr>
            <p:ph type="ctrTitle" hasCustomPrompt="1"/>
          </p:nvPr>
        </p:nvSpPr>
        <p:spPr>
          <a:xfrm>
            <a:off x="388801" y="399943"/>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4" name="Text Placeholder 3"/>
          <p:cNvSpPr>
            <a:spLocks noGrp="1"/>
          </p:cNvSpPr>
          <p:nvPr>
            <p:ph type="body" sz="quarter" idx="14" hasCustomPrompt="1"/>
          </p:nvPr>
        </p:nvSpPr>
        <p:spPr>
          <a:xfrm>
            <a:off x="388801" y="612019"/>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1452818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 2 row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5" name="Text Placeholder 9"/>
          <p:cNvSpPr>
            <a:spLocks noGrp="1"/>
          </p:cNvSpPr>
          <p:nvPr>
            <p:ph type="body" sz="quarter" idx="11" hasCustomPrompt="1"/>
          </p:nvPr>
        </p:nvSpPr>
        <p:spPr>
          <a:xfrm>
            <a:off x="431999" y="1080010"/>
            <a:ext cx="8352000" cy="1670075"/>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7" name="Text Placeholder 9"/>
          <p:cNvSpPr>
            <a:spLocks noGrp="1"/>
          </p:cNvSpPr>
          <p:nvPr>
            <p:ph type="body" sz="quarter" idx="13" hasCustomPrompt="1"/>
          </p:nvPr>
        </p:nvSpPr>
        <p:spPr>
          <a:xfrm>
            <a:off x="432000" y="2966095"/>
            <a:ext cx="8352000" cy="1817423"/>
          </a:xfrm>
          <a:prstGeom prst="rect">
            <a:avLst/>
          </a:prstGeom>
        </p:spPr>
        <p:txBody>
          <a:bodyPr lIns="0" tIns="0" rIns="0" bIns="0" numCol="1" spcCol="360000"/>
          <a:lstStyle>
            <a:lvl1pPr marL="171446" indent="-171446" algn="l">
              <a:buClr>
                <a:schemeClr val="accent2"/>
              </a:buClr>
              <a:buFont typeface="Arial" charset="0"/>
              <a:buChar char="•"/>
              <a:defRPr sz="120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1" name="Title 1"/>
          <p:cNvSpPr>
            <a:spLocks noGrp="1"/>
          </p:cNvSpPr>
          <p:nvPr>
            <p:ph type="ctrTitle" hasCustomPrompt="1"/>
          </p:nvPr>
        </p:nvSpPr>
        <p:spPr>
          <a:xfrm>
            <a:off x="388801" y="399943"/>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2" name="Text Placeholder 3"/>
          <p:cNvSpPr>
            <a:spLocks noGrp="1"/>
          </p:cNvSpPr>
          <p:nvPr>
            <p:ph type="body" sz="quarter" idx="14" hasCustomPrompt="1"/>
          </p:nvPr>
        </p:nvSpPr>
        <p:spPr>
          <a:xfrm>
            <a:off x="388801" y="612019"/>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530366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6858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381000" y="1143000"/>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
          <p:cNvSpPr>
            <a:spLocks noGrp="1" noChangeArrowheads="1"/>
          </p:cNvSpPr>
          <p:nvPr>
            <p:ph type="ftr" sz="quarter" idx="10"/>
          </p:nvPr>
        </p:nvSpPr>
        <p:spPr>
          <a:xfrm>
            <a:off x="611196" y="4683919"/>
            <a:ext cx="7705725" cy="357188"/>
          </a:xfrm>
          <a:prstGeom prst="rect">
            <a:avLst/>
          </a:prstGeom>
          <a:ln/>
        </p:spPr>
        <p:txBody>
          <a:bodyPr/>
          <a:lstStyle>
            <a:lvl1pPr>
              <a:defRPr/>
            </a:lvl1pPr>
          </a:lstStyle>
          <a:p>
            <a:pPr>
              <a:defRPr/>
            </a:pPr>
            <a:r>
              <a:rPr lang="en-GB"/>
              <a:t>Denise Whitelock, Heerlen, May 2019</a:t>
            </a:r>
          </a:p>
        </p:txBody>
      </p:sp>
    </p:spTree>
    <p:extLst>
      <p:ext uri="{BB962C8B-B14F-4D97-AF65-F5344CB8AC3E}">
        <p14:creationId xmlns:p14="http://schemas.microsoft.com/office/powerpoint/2010/main" val="714001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6858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381000" y="1143000"/>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2000" y="1143000"/>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
          <p:cNvSpPr>
            <a:spLocks noGrp="1" noChangeArrowheads="1"/>
          </p:cNvSpPr>
          <p:nvPr>
            <p:ph type="ftr" sz="quarter" idx="10"/>
          </p:nvPr>
        </p:nvSpPr>
        <p:spPr>
          <a:xfrm>
            <a:off x="611196" y="4683919"/>
            <a:ext cx="7705725" cy="357188"/>
          </a:xfrm>
          <a:prstGeom prst="rect">
            <a:avLst/>
          </a:prstGeom>
          <a:ln/>
        </p:spPr>
        <p:txBody>
          <a:bodyPr/>
          <a:lstStyle>
            <a:lvl1pPr>
              <a:defRPr/>
            </a:lvl1pPr>
          </a:lstStyle>
          <a:p>
            <a:pPr>
              <a:defRPr/>
            </a:pPr>
            <a:r>
              <a:rPr lang="en-GB"/>
              <a:t>Denise Whitelock, Heerlen, May 2019</a:t>
            </a:r>
          </a:p>
        </p:txBody>
      </p:sp>
    </p:spTree>
    <p:extLst>
      <p:ext uri="{BB962C8B-B14F-4D97-AF65-F5344CB8AC3E}">
        <p14:creationId xmlns:p14="http://schemas.microsoft.com/office/powerpoint/2010/main" val="1663549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0"/>
          <p:cNvSpPr>
            <a:spLocks noGrp="1" noChangeArrowheads="1"/>
          </p:cNvSpPr>
          <p:nvPr>
            <p:ph type="ftr" sz="quarter" idx="10"/>
          </p:nvPr>
        </p:nvSpPr>
        <p:spPr>
          <a:xfrm>
            <a:off x="611196" y="4683919"/>
            <a:ext cx="7705725" cy="357188"/>
          </a:xfrm>
          <a:prstGeom prst="rect">
            <a:avLst/>
          </a:prstGeom>
          <a:ln/>
        </p:spPr>
        <p:txBody>
          <a:bodyPr/>
          <a:lstStyle>
            <a:lvl1pPr>
              <a:defRPr/>
            </a:lvl1pPr>
          </a:lstStyle>
          <a:p>
            <a:pPr>
              <a:defRPr/>
            </a:pPr>
            <a:r>
              <a:rPr lang="en-GB"/>
              <a:t>Denise Whitelock, Heerlen, May 2019</a:t>
            </a:r>
          </a:p>
        </p:txBody>
      </p:sp>
    </p:spTree>
    <p:extLst>
      <p:ext uri="{BB962C8B-B14F-4D97-AF65-F5344CB8AC3E}">
        <p14:creationId xmlns:p14="http://schemas.microsoft.com/office/powerpoint/2010/main" val="3326699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sz="half" idx="13"/>
          </p:nvPr>
        </p:nvSpPr>
        <p:spPr>
          <a:xfrm>
            <a:off x="2000252" y="354955"/>
            <a:ext cx="5143501" cy="3114230"/>
          </a:xfrm>
          <a:prstGeom prst="rect">
            <a:avLst/>
          </a:prstGeom>
        </p:spPr>
        <p:txBody>
          <a:bodyPr lIns="68579" tIns="34289" rIns="68579" bIns="34289" anchor="t">
            <a:noAutofit/>
          </a:bodyPr>
          <a:lstStyle/>
          <a:p>
            <a:endParaRPr/>
          </a:p>
        </p:txBody>
      </p:sp>
      <p:sp>
        <p:nvSpPr>
          <p:cNvPr id="21" name="Texto del título"/>
          <p:cNvSpPr txBox="1">
            <a:spLocks noGrp="1"/>
          </p:cNvSpPr>
          <p:nvPr>
            <p:ph type="title"/>
          </p:nvPr>
        </p:nvSpPr>
        <p:spPr>
          <a:xfrm>
            <a:off x="1812726" y="3542854"/>
            <a:ext cx="5518548" cy="750095"/>
          </a:xfrm>
          <a:prstGeom prst="rect">
            <a:avLst/>
          </a:prstGeom>
        </p:spPr>
        <p:txBody>
          <a:bodyPr lIns="68580" tIns="34290" rIns="68580" bIns="34290" anchor="b"/>
          <a:lstStyle/>
          <a:p>
            <a:r>
              <a:t>Texto del título</a:t>
            </a:r>
          </a:p>
        </p:txBody>
      </p:sp>
      <p:sp>
        <p:nvSpPr>
          <p:cNvPr id="22" name="Nivel de texto 1…"/>
          <p:cNvSpPr txBox="1">
            <a:spLocks noGrp="1"/>
          </p:cNvSpPr>
          <p:nvPr>
            <p:ph type="body" sz="quarter" idx="1"/>
          </p:nvPr>
        </p:nvSpPr>
        <p:spPr>
          <a:xfrm>
            <a:off x="1812726" y="4299646"/>
            <a:ext cx="5518548" cy="596057"/>
          </a:xfrm>
          <a:prstGeom prst="rect">
            <a:avLst/>
          </a:prstGeom>
        </p:spPr>
        <p:txBody>
          <a:bodyPr lIns="68580" tIns="34290" rIns="68580" bIns="34290" anchor="t"/>
          <a:lstStyle>
            <a:lvl1pPr marL="0" indent="0" algn="ctr">
              <a:spcBef>
                <a:spcPts val="0"/>
              </a:spcBef>
              <a:buSzTx/>
              <a:buNone/>
              <a:defRPr sz="2000"/>
            </a:lvl1pPr>
            <a:lvl2pPr marL="0" indent="171450" algn="ctr">
              <a:spcBef>
                <a:spcPts val="0"/>
              </a:spcBef>
              <a:buSzTx/>
              <a:buNone/>
              <a:defRPr sz="2000"/>
            </a:lvl2pPr>
            <a:lvl3pPr marL="0" indent="342900" algn="ctr">
              <a:spcBef>
                <a:spcPts val="0"/>
              </a:spcBef>
              <a:buSzTx/>
              <a:buNone/>
              <a:defRPr sz="2000"/>
            </a:lvl3pPr>
            <a:lvl4pPr marL="0" indent="514350" algn="ctr">
              <a:spcBef>
                <a:spcPts val="0"/>
              </a:spcBef>
              <a:buSzTx/>
              <a:buNone/>
              <a:defRPr sz="2000"/>
            </a:lvl4pPr>
            <a:lvl5pPr marL="0" indent="685800" algn="ctr">
              <a:spcBef>
                <a:spcPts val="0"/>
              </a:spcBef>
              <a:buSzTx/>
              <a:buNone/>
              <a:defRPr sz="2000"/>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581666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ítulo y viñetas">
    <p:spTree>
      <p:nvGrpSpPr>
        <p:cNvPr id="1" name=""/>
        <p:cNvGrpSpPr/>
        <p:nvPr/>
      </p:nvGrpSpPr>
      <p:grpSpPr>
        <a:xfrm>
          <a:off x="0" y="0"/>
          <a:ext cx="0" cy="0"/>
          <a:chOff x="0" y="0"/>
          <a:chExt cx="0" cy="0"/>
        </a:xfrm>
      </p:grpSpPr>
      <p:sp>
        <p:nvSpPr>
          <p:cNvPr id="6" name="Número de diapositiva"/>
          <p:cNvSpPr txBox="1">
            <a:spLocks/>
          </p:cNvSpPr>
          <p:nvPr userDrawn="1"/>
        </p:nvSpPr>
        <p:spPr>
          <a:xfrm>
            <a:off x="8391948" y="4733542"/>
            <a:ext cx="187151" cy="181059"/>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076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tr-TR" sz="825" smtClean="0"/>
              <a:pPr/>
              <a:t>‹#›</a:t>
            </a:fld>
            <a:endParaRPr lang="es-ES_tradnl" sz="825" dirty="0"/>
          </a:p>
        </p:txBody>
      </p:sp>
      <p:sp>
        <p:nvSpPr>
          <p:cNvPr id="7" name="Línea"/>
          <p:cNvSpPr/>
          <p:nvPr userDrawn="1"/>
        </p:nvSpPr>
        <p:spPr>
          <a:xfrm>
            <a:off x="8412825" y="4943475"/>
            <a:ext cx="736630" cy="0"/>
          </a:xfrm>
          <a:prstGeom prst="line">
            <a:avLst/>
          </a:prstGeom>
          <a:ln w="25400">
            <a:solidFill>
              <a:srgbClr val="67A1DD"/>
            </a:solidFill>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spTree>
    <p:extLst>
      <p:ext uri="{BB962C8B-B14F-4D97-AF65-F5344CB8AC3E}">
        <p14:creationId xmlns:p14="http://schemas.microsoft.com/office/powerpoint/2010/main" val="428830795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 contents 1">
    <p:bg>
      <p:bgRef idx="1001">
        <a:schemeClr val="bg1"/>
      </p:bgRef>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E2698E74-DBB1-4C41-81D5-108634391B7E}"/>
              </a:ext>
            </a:extLst>
          </p:cNvPr>
          <p:cNvSpPr>
            <a:spLocks noGrp="1"/>
          </p:cNvSpPr>
          <p:nvPr>
            <p:ph type="body" sz="quarter" idx="11" hasCustomPrompt="1"/>
          </p:nvPr>
        </p:nvSpPr>
        <p:spPr>
          <a:xfrm>
            <a:off x="4232378" y="882569"/>
            <a:ext cx="540000" cy="377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01</a:t>
            </a:r>
          </a:p>
        </p:txBody>
      </p:sp>
      <p:sp>
        <p:nvSpPr>
          <p:cNvPr id="7" name="Text Placeholder 31">
            <a:extLst>
              <a:ext uri="{FF2B5EF4-FFF2-40B4-BE49-F238E27FC236}">
                <a16:creationId xmlns:a16="http://schemas.microsoft.com/office/drawing/2014/main" id="{27D262DD-86D2-472F-9233-2CA4C4F3C48D}"/>
              </a:ext>
            </a:extLst>
          </p:cNvPr>
          <p:cNvSpPr>
            <a:spLocks noGrp="1"/>
          </p:cNvSpPr>
          <p:nvPr>
            <p:ph type="body" sz="quarter" idx="12" hasCustomPrompt="1"/>
          </p:nvPr>
        </p:nvSpPr>
        <p:spPr>
          <a:xfrm>
            <a:off x="4772378" y="882550"/>
            <a:ext cx="3207056" cy="196454"/>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8" name="Text Placeholder 31">
            <a:extLst>
              <a:ext uri="{FF2B5EF4-FFF2-40B4-BE49-F238E27FC236}">
                <a16:creationId xmlns:a16="http://schemas.microsoft.com/office/drawing/2014/main" id="{C0A8910E-3E33-41A3-816B-CD71BE1D50DC}"/>
              </a:ext>
            </a:extLst>
          </p:cNvPr>
          <p:cNvSpPr>
            <a:spLocks noGrp="1"/>
          </p:cNvSpPr>
          <p:nvPr>
            <p:ph type="body" sz="quarter" idx="13" hasCustomPrompt="1"/>
          </p:nvPr>
        </p:nvSpPr>
        <p:spPr>
          <a:xfrm>
            <a:off x="4772378" y="1084404"/>
            <a:ext cx="3207056" cy="27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9" name="Text Placeholder 4">
            <a:extLst>
              <a:ext uri="{FF2B5EF4-FFF2-40B4-BE49-F238E27FC236}">
                <a16:creationId xmlns:a16="http://schemas.microsoft.com/office/drawing/2014/main" id="{DC7DBC2F-B4BA-4FA1-AC8F-C1FB5D329C35}"/>
              </a:ext>
            </a:extLst>
          </p:cNvPr>
          <p:cNvSpPr>
            <a:spLocks noGrp="1"/>
          </p:cNvSpPr>
          <p:nvPr>
            <p:ph type="body" sz="quarter" idx="14" hasCustomPrompt="1"/>
          </p:nvPr>
        </p:nvSpPr>
        <p:spPr>
          <a:xfrm>
            <a:off x="4232378" y="1407937"/>
            <a:ext cx="540000" cy="377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02</a:t>
            </a:r>
          </a:p>
        </p:txBody>
      </p:sp>
      <p:sp>
        <p:nvSpPr>
          <p:cNvPr id="10" name="Text Placeholder 31">
            <a:extLst>
              <a:ext uri="{FF2B5EF4-FFF2-40B4-BE49-F238E27FC236}">
                <a16:creationId xmlns:a16="http://schemas.microsoft.com/office/drawing/2014/main" id="{E96BEFDD-99B7-4B7A-A883-501F05DEBEB2}"/>
              </a:ext>
            </a:extLst>
          </p:cNvPr>
          <p:cNvSpPr>
            <a:spLocks noGrp="1"/>
          </p:cNvSpPr>
          <p:nvPr>
            <p:ph type="body" sz="quarter" idx="15" hasCustomPrompt="1"/>
          </p:nvPr>
        </p:nvSpPr>
        <p:spPr>
          <a:xfrm>
            <a:off x="4772378" y="1407931"/>
            <a:ext cx="3207056" cy="196454"/>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11" name="Text Placeholder 31">
            <a:extLst>
              <a:ext uri="{FF2B5EF4-FFF2-40B4-BE49-F238E27FC236}">
                <a16:creationId xmlns:a16="http://schemas.microsoft.com/office/drawing/2014/main" id="{8F24DFEC-E082-454B-B5C3-50F1E1DD3224}"/>
              </a:ext>
            </a:extLst>
          </p:cNvPr>
          <p:cNvSpPr>
            <a:spLocks noGrp="1"/>
          </p:cNvSpPr>
          <p:nvPr>
            <p:ph type="body" sz="quarter" idx="16" hasCustomPrompt="1"/>
          </p:nvPr>
        </p:nvSpPr>
        <p:spPr>
          <a:xfrm>
            <a:off x="4772378" y="1609784"/>
            <a:ext cx="3207056" cy="27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12" name="Text Placeholder 4">
            <a:extLst>
              <a:ext uri="{FF2B5EF4-FFF2-40B4-BE49-F238E27FC236}">
                <a16:creationId xmlns:a16="http://schemas.microsoft.com/office/drawing/2014/main" id="{C3A914CD-C11D-48A8-88E1-538FBD109669}"/>
              </a:ext>
            </a:extLst>
          </p:cNvPr>
          <p:cNvSpPr>
            <a:spLocks noGrp="1"/>
          </p:cNvSpPr>
          <p:nvPr>
            <p:ph type="body" sz="quarter" idx="17" hasCustomPrompt="1"/>
          </p:nvPr>
        </p:nvSpPr>
        <p:spPr>
          <a:xfrm>
            <a:off x="4232378" y="1933329"/>
            <a:ext cx="540000" cy="377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03</a:t>
            </a:r>
          </a:p>
        </p:txBody>
      </p:sp>
      <p:sp>
        <p:nvSpPr>
          <p:cNvPr id="15" name="Text Placeholder 31">
            <a:extLst>
              <a:ext uri="{FF2B5EF4-FFF2-40B4-BE49-F238E27FC236}">
                <a16:creationId xmlns:a16="http://schemas.microsoft.com/office/drawing/2014/main" id="{5E5D34B7-01F5-4524-B815-3E8FD22045B4}"/>
              </a:ext>
            </a:extLst>
          </p:cNvPr>
          <p:cNvSpPr>
            <a:spLocks noGrp="1"/>
          </p:cNvSpPr>
          <p:nvPr>
            <p:ph type="body" sz="quarter" idx="18" hasCustomPrompt="1"/>
          </p:nvPr>
        </p:nvSpPr>
        <p:spPr>
          <a:xfrm>
            <a:off x="4772378" y="1933312"/>
            <a:ext cx="3207056" cy="196454"/>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16" name="Text Placeholder 31">
            <a:extLst>
              <a:ext uri="{FF2B5EF4-FFF2-40B4-BE49-F238E27FC236}">
                <a16:creationId xmlns:a16="http://schemas.microsoft.com/office/drawing/2014/main" id="{745E9020-E3D4-4B2E-AF64-3BC2BA80998B}"/>
              </a:ext>
            </a:extLst>
          </p:cNvPr>
          <p:cNvSpPr>
            <a:spLocks noGrp="1"/>
          </p:cNvSpPr>
          <p:nvPr>
            <p:ph type="body" sz="quarter" idx="19" hasCustomPrompt="1"/>
          </p:nvPr>
        </p:nvSpPr>
        <p:spPr>
          <a:xfrm>
            <a:off x="4772378" y="2135165"/>
            <a:ext cx="3207056" cy="27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17" name="Text Placeholder 4">
            <a:extLst>
              <a:ext uri="{FF2B5EF4-FFF2-40B4-BE49-F238E27FC236}">
                <a16:creationId xmlns:a16="http://schemas.microsoft.com/office/drawing/2014/main" id="{6E31EB1E-53F8-4104-A8D0-0BEFB18961C6}"/>
              </a:ext>
            </a:extLst>
          </p:cNvPr>
          <p:cNvSpPr>
            <a:spLocks noGrp="1"/>
          </p:cNvSpPr>
          <p:nvPr>
            <p:ph type="body" sz="quarter" idx="20" hasCustomPrompt="1"/>
          </p:nvPr>
        </p:nvSpPr>
        <p:spPr>
          <a:xfrm>
            <a:off x="4232378" y="2458704"/>
            <a:ext cx="540000" cy="377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04</a:t>
            </a:r>
          </a:p>
        </p:txBody>
      </p:sp>
      <p:sp>
        <p:nvSpPr>
          <p:cNvPr id="18" name="Text Placeholder 31">
            <a:extLst>
              <a:ext uri="{FF2B5EF4-FFF2-40B4-BE49-F238E27FC236}">
                <a16:creationId xmlns:a16="http://schemas.microsoft.com/office/drawing/2014/main" id="{3DEAAE69-8D81-471C-A294-06DD17336F63}"/>
              </a:ext>
            </a:extLst>
          </p:cNvPr>
          <p:cNvSpPr>
            <a:spLocks noGrp="1"/>
          </p:cNvSpPr>
          <p:nvPr>
            <p:ph type="body" sz="quarter" idx="21" hasCustomPrompt="1"/>
          </p:nvPr>
        </p:nvSpPr>
        <p:spPr>
          <a:xfrm>
            <a:off x="4772378" y="2458693"/>
            <a:ext cx="3207056" cy="196454"/>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19" name="Text Placeholder 31">
            <a:extLst>
              <a:ext uri="{FF2B5EF4-FFF2-40B4-BE49-F238E27FC236}">
                <a16:creationId xmlns:a16="http://schemas.microsoft.com/office/drawing/2014/main" id="{01E75DFE-469F-4162-BFD7-0AD3CC0605D3}"/>
              </a:ext>
            </a:extLst>
          </p:cNvPr>
          <p:cNvSpPr>
            <a:spLocks noGrp="1"/>
          </p:cNvSpPr>
          <p:nvPr>
            <p:ph type="body" sz="quarter" idx="22" hasCustomPrompt="1"/>
          </p:nvPr>
        </p:nvSpPr>
        <p:spPr>
          <a:xfrm>
            <a:off x="4772378" y="2660545"/>
            <a:ext cx="3207056" cy="27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0" name="Text Placeholder 4">
            <a:extLst>
              <a:ext uri="{FF2B5EF4-FFF2-40B4-BE49-F238E27FC236}">
                <a16:creationId xmlns:a16="http://schemas.microsoft.com/office/drawing/2014/main" id="{16FACADA-AE0B-4A02-B7FE-F03E903A2008}"/>
              </a:ext>
            </a:extLst>
          </p:cNvPr>
          <p:cNvSpPr>
            <a:spLocks noGrp="1"/>
          </p:cNvSpPr>
          <p:nvPr>
            <p:ph type="body" sz="quarter" idx="23" hasCustomPrompt="1"/>
          </p:nvPr>
        </p:nvSpPr>
        <p:spPr>
          <a:xfrm>
            <a:off x="4232378" y="2984089"/>
            <a:ext cx="540000" cy="377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05</a:t>
            </a:r>
          </a:p>
        </p:txBody>
      </p:sp>
      <p:sp>
        <p:nvSpPr>
          <p:cNvPr id="21" name="Text Placeholder 31">
            <a:extLst>
              <a:ext uri="{FF2B5EF4-FFF2-40B4-BE49-F238E27FC236}">
                <a16:creationId xmlns:a16="http://schemas.microsoft.com/office/drawing/2014/main" id="{1BE90D09-E40F-4E07-8A6C-C34ECB3A0C75}"/>
              </a:ext>
            </a:extLst>
          </p:cNvPr>
          <p:cNvSpPr>
            <a:spLocks noGrp="1"/>
          </p:cNvSpPr>
          <p:nvPr>
            <p:ph type="body" sz="quarter" idx="24" hasCustomPrompt="1"/>
          </p:nvPr>
        </p:nvSpPr>
        <p:spPr>
          <a:xfrm>
            <a:off x="4772378" y="2984071"/>
            <a:ext cx="3207056" cy="196454"/>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22" name="Text Placeholder 31">
            <a:extLst>
              <a:ext uri="{FF2B5EF4-FFF2-40B4-BE49-F238E27FC236}">
                <a16:creationId xmlns:a16="http://schemas.microsoft.com/office/drawing/2014/main" id="{E8BCD20F-DF5A-4D1F-AB59-8992CCEB4E71}"/>
              </a:ext>
            </a:extLst>
          </p:cNvPr>
          <p:cNvSpPr>
            <a:spLocks noGrp="1"/>
          </p:cNvSpPr>
          <p:nvPr>
            <p:ph type="body" sz="quarter" idx="25" hasCustomPrompt="1"/>
          </p:nvPr>
        </p:nvSpPr>
        <p:spPr>
          <a:xfrm>
            <a:off x="4772378" y="3185925"/>
            <a:ext cx="3207056" cy="27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3" name="Text Placeholder 4">
            <a:extLst>
              <a:ext uri="{FF2B5EF4-FFF2-40B4-BE49-F238E27FC236}">
                <a16:creationId xmlns:a16="http://schemas.microsoft.com/office/drawing/2014/main" id="{2CA99EFB-8D03-4007-813F-E6174F0308EE}"/>
              </a:ext>
            </a:extLst>
          </p:cNvPr>
          <p:cNvSpPr>
            <a:spLocks noGrp="1"/>
          </p:cNvSpPr>
          <p:nvPr>
            <p:ph type="body" sz="quarter" idx="26" hasCustomPrompt="1"/>
          </p:nvPr>
        </p:nvSpPr>
        <p:spPr>
          <a:xfrm>
            <a:off x="4232378" y="3509470"/>
            <a:ext cx="540000" cy="377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06</a:t>
            </a:r>
          </a:p>
        </p:txBody>
      </p:sp>
      <p:sp>
        <p:nvSpPr>
          <p:cNvPr id="24" name="Text Placeholder 31">
            <a:extLst>
              <a:ext uri="{FF2B5EF4-FFF2-40B4-BE49-F238E27FC236}">
                <a16:creationId xmlns:a16="http://schemas.microsoft.com/office/drawing/2014/main" id="{75297938-8904-4A58-BECE-919189BAA548}"/>
              </a:ext>
            </a:extLst>
          </p:cNvPr>
          <p:cNvSpPr>
            <a:spLocks noGrp="1"/>
          </p:cNvSpPr>
          <p:nvPr>
            <p:ph type="body" sz="quarter" idx="27" hasCustomPrompt="1"/>
          </p:nvPr>
        </p:nvSpPr>
        <p:spPr>
          <a:xfrm>
            <a:off x="4772378" y="3509452"/>
            <a:ext cx="3207056" cy="196454"/>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25" name="Text Placeholder 31">
            <a:extLst>
              <a:ext uri="{FF2B5EF4-FFF2-40B4-BE49-F238E27FC236}">
                <a16:creationId xmlns:a16="http://schemas.microsoft.com/office/drawing/2014/main" id="{EF1B2FF4-CFE5-4357-917A-02669822510A}"/>
              </a:ext>
            </a:extLst>
          </p:cNvPr>
          <p:cNvSpPr>
            <a:spLocks noGrp="1"/>
          </p:cNvSpPr>
          <p:nvPr>
            <p:ph type="body" sz="quarter" idx="28" hasCustomPrompt="1"/>
          </p:nvPr>
        </p:nvSpPr>
        <p:spPr>
          <a:xfrm>
            <a:off x="4772378" y="3711305"/>
            <a:ext cx="3207056" cy="27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3" name="Picture Placeholder 2">
            <a:extLst>
              <a:ext uri="{FF2B5EF4-FFF2-40B4-BE49-F238E27FC236}">
                <a16:creationId xmlns:a16="http://schemas.microsoft.com/office/drawing/2014/main" id="{09ABF0E3-1A7E-434D-B96E-F3343B8E07D9}"/>
              </a:ext>
            </a:extLst>
          </p:cNvPr>
          <p:cNvSpPr>
            <a:spLocks noGrp="1"/>
          </p:cNvSpPr>
          <p:nvPr>
            <p:ph type="pic" sz="quarter" idx="29" hasCustomPrompt="1"/>
          </p:nvPr>
        </p:nvSpPr>
        <p:spPr>
          <a:xfrm>
            <a:off x="0" y="0"/>
            <a:ext cx="3825920" cy="5143500"/>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31" name="Title 1">
            <a:extLst>
              <a:ext uri="{FF2B5EF4-FFF2-40B4-BE49-F238E27FC236}">
                <a16:creationId xmlns:a16="http://schemas.microsoft.com/office/drawing/2014/main" id="{25039EFD-26D4-4EFF-80C8-2DEC577006FA}"/>
              </a:ext>
            </a:extLst>
          </p:cNvPr>
          <p:cNvSpPr>
            <a:spLocks noGrp="1"/>
          </p:cNvSpPr>
          <p:nvPr>
            <p:ph type="ctrTitle" hasCustomPrompt="1"/>
          </p:nvPr>
        </p:nvSpPr>
        <p:spPr>
          <a:xfrm>
            <a:off x="4232379" y="577855"/>
            <a:ext cx="1044375"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CONTENTS</a:t>
            </a:r>
          </a:p>
        </p:txBody>
      </p:sp>
      <p:sp>
        <p:nvSpPr>
          <p:cNvPr id="32" name="Slide Number Placeholder 8">
            <a:extLst>
              <a:ext uri="{FF2B5EF4-FFF2-40B4-BE49-F238E27FC236}">
                <a16:creationId xmlns:a16="http://schemas.microsoft.com/office/drawing/2014/main" id="{6FBBA16B-4607-4475-9AA9-35D51BE89C52}"/>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5847601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 contents 2">
    <p:bg>
      <p:bgRef idx="1001">
        <a:schemeClr val="bg1"/>
      </p:bgRef>
    </p:bg>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FF9A53DE-293F-4D46-94A3-8EB81742DFCF}"/>
              </a:ext>
            </a:extLst>
          </p:cNvPr>
          <p:cNvSpPr>
            <a:spLocks noGrp="1"/>
          </p:cNvSpPr>
          <p:nvPr>
            <p:ph type="body" sz="quarter" idx="11" hasCustomPrompt="1"/>
          </p:nvPr>
        </p:nvSpPr>
        <p:spPr>
          <a:xfrm>
            <a:off x="432000" y="810004"/>
            <a:ext cx="8220294" cy="3963725"/>
          </a:xfrm>
          <a:prstGeom prst="rect">
            <a:avLst/>
          </a:prstGeom>
        </p:spPr>
        <p:txBody>
          <a:bodyPr lIns="36000" tIns="36000" rIns="36000" bIns="36000" numCol="2" spcCol="360000"/>
          <a:lstStyle>
            <a:lvl1pPr marL="0" indent="0" algn="l" defTabSz="287993">
              <a:lnSpc>
                <a:spcPts val="1600"/>
              </a:lnSpc>
              <a:buNone/>
              <a:defRPr sz="1200" b="1" baseline="0"/>
            </a:lvl1pPr>
            <a:lvl2pPr algn="l">
              <a:defRPr/>
            </a:lvl2pPr>
            <a:lvl3pPr algn="l">
              <a:defRPr/>
            </a:lvl3pPr>
            <a:lvl4pPr algn="l">
              <a:defRPr/>
            </a:lvl4pPr>
            <a:lvl5pPr algn="l">
              <a:defRPr/>
            </a:lvl5pPr>
          </a:lstStyle>
          <a:p>
            <a:pPr lvl="0"/>
            <a:r>
              <a:rPr lang="en-US" dirty="0"/>
              <a:t>00	Insert contents listing (2 columns)</a:t>
            </a:r>
          </a:p>
        </p:txBody>
      </p:sp>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
        <p:nvSpPr>
          <p:cNvPr id="34" name="Title 1">
            <a:extLst>
              <a:ext uri="{FF2B5EF4-FFF2-40B4-BE49-F238E27FC236}">
                <a16:creationId xmlns:a16="http://schemas.microsoft.com/office/drawing/2014/main" id="{091B7A03-C365-4ED6-962E-93EA096F7A2D}"/>
              </a:ext>
            </a:extLst>
          </p:cNvPr>
          <p:cNvSpPr>
            <a:spLocks noGrp="1"/>
          </p:cNvSpPr>
          <p:nvPr>
            <p:ph type="ctrTitle" hasCustomPrompt="1"/>
          </p:nvPr>
        </p:nvSpPr>
        <p:spPr>
          <a:xfrm>
            <a:off x="432009" y="408238"/>
            <a:ext cx="1044375"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CONTENTS</a:t>
            </a:r>
          </a:p>
        </p:txBody>
      </p:sp>
    </p:spTree>
    <p:extLst>
      <p:ext uri="{BB962C8B-B14F-4D97-AF65-F5344CB8AC3E}">
        <p14:creationId xmlns:p14="http://schemas.microsoft.com/office/powerpoint/2010/main" val="266125404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 just tex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8" y="571098"/>
            <a:ext cx="7418105" cy="188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3" name="Title 1">
            <a:extLst>
              <a:ext uri="{FF2B5EF4-FFF2-40B4-BE49-F238E27FC236}">
                <a16:creationId xmlns:a16="http://schemas.microsoft.com/office/drawing/2014/main" id="{56ABEA7B-7448-4E43-A7A4-3421CD2E272B}"/>
              </a:ext>
            </a:extLst>
          </p:cNvPr>
          <p:cNvSpPr>
            <a:spLocks noGrp="1"/>
          </p:cNvSpPr>
          <p:nvPr>
            <p:ph type="ctrTitle" hasCustomPrompt="1"/>
          </p:nvPr>
        </p:nvSpPr>
        <p:spPr>
          <a:xfrm>
            <a:off x="432000" y="408238"/>
            <a:ext cx="1260000"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7" name="Content Placeholder 2">
            <a:extLst>
              <a:ext uri="{FF2B5EF4-FFF2-40B4-BE49-F238E27FC236}">
                <a16:creationId xmlns:a16="http://schemas.microsoft.com/office/drawing/2014/main" id="{FDA22121-4331-41E2-B269-75755B804956}"/>
              </a:ext>
            </a:extLst>
          </p:cNvPr>
          <p:cNvSpPr>
            <a:spLocks noGrp="1"/>
          </p:cNvSpPr>
          <p:nvPr>
            <p:ph idx="1" hasCustomPrompt="1"/>
          </p:nvPr>
        </p:nvSpPr>
        <p:spPr>
          <a:xfrm>
            <a:off x="388809" y="862964"/>
            <a:ext cx="8263493" cy="3910761"/>
          </a:xfrm>
          <a:prstGeom prst="rect">
            <a:avLst/>
          </a:prstGeom>
        </p:spPr>
        <p:txBody>
          <a:bodyPr lIns="36000" tIns="36000" rIns="36000" bIns="3600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a:t>Body text</a:t>
            </a:r>
          </a:p>
        </p:txBody>
      </p:sp>
    </p:spTree>
    <p:extLst>
      <p:ext uri="{BB962C8B-B14F-4D97-AF65-F5344CB8AC3E}">
        <p14:creationId xmlns:p14="http://schemas.microsoft.com/office/powerpoint/2010/main" val="189935342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 just an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8" y="571098"/>
            <a:ext cx="7418105" cy="188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388611" y="862966"/>
            <a:ext cx="8263493" cy="3910760"/>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7" name="Title 1">
            <a:extLst>
              <a:ext uri="{FF2B5EF4-FFF2-40B4-BE49-F238E27FC236}">
                <a16:creationId xmlns:a16="http://schemas.microsoft.com/office/drawing/2014/main" id="{4A7B25A5-6B91-4CE2-93B8-754812DA0292}"/>
              </a:ext>
            </a:extLst>
          </p:cNvPr>
          <p:cNvSpPr>
            <a:spLocks noGrp="1"/>
          </p:cNvSpPr>
          <p:nvPr>
            <p:ph type="ctrTitle" hasCustomPrompt="1"/>
          </p:nvPr>
        </p:nvSpPr>
        <p:spPr>
          <a:xfrm>
            <a:off x="432000" y="408238"/>
            <a:ext cx="1260000"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203311730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 2 col text / med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8" y="571098"/>
            <a:ext cx="7418105" cy="188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2644140" y="862966"/>
            <a:ext cx="6007954" cy="3910760"/>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10" y="862966"/>
            <a:ext cx="2072459" cy="3910760"/>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br>
              <a:rPr lang="en-US" dirty="0"/>
            </a:br>
            <a:br>
              <a:rPr lang="en-US" dirty="0"/>
            </a:br>
            <a:r>
              <a:rPr lang="en-US" dirty="0"/>
              <a:t>Graphs and graphics can be positioned over the grey box</a:t>
            </a:r>
          </a:p>
        </p:txBody>
      </p:sp>
      <p:sp>
        <p:nvSpPr>
          <p:cNvPr id="14" name="Title 1">
            <a:extLst>
              <a:ext uri="{FF2B5EF4-FFF2-40B4-BE49-F238E27FC236}">
                <a16:creationId xmlns:a16="http://schemas.microsoft.com/office/drawing/2014/main" id="{07EECFAC-7182-49C4-A276-219F1E7C7BC8}"/>
              </a:ext>
            </a:extLst>
          </p:cNvPr>
          <p:cNvSpPr>
            <a:spLocks noGrp="1"/>
          </p:cNvSpPr>
          <p:nvPr>
            <p:ph type="ctrTitle" hasCustomPrompt="1"/>
          </p:nvPr>
        </p:nvSpPr>
        <p:spPr>
          <a:xfrm>
            <a:off x="432000" y="408238"/>
            <a:ext cx="1260000"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170855780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 2 col text /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8" y="571098"/>
            <a:ext cx="7418105" cy="188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4434840" y="862966"/>
            <a:ext cx="4217254" cy="3910760"/>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862966"/>
            <a:ext cx="3855539" cy="3910760"/>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8" name="Title 1">
            <a:extLst>
              <a:ext uri="{FF2B5EF4-FFF2-40B4-BE49-F238E27FC236}">
                <a16:creationId xmlns:a16="http://schemas.microsoft.com/office/drawing/2014/main" id="{5E866B34-8A6C-492A-96F1-5F307C6EA659}"/>
              </a:ext>
            </a:extLst>
          </p:cNvPr>
          <p:cNvSpPr>
            <a:spLocks noGrp="1"/>
          </p:cNvSpPr>
          <p:nvPr>
            <p:ph type="ctrTitle" hasCustomPrompt="1"/>
          </p:nvPr>
        </p:nvSpPr>
        <p:spPr>
          <a:xfrm>
            <a:off x="432000" y="408238"/>
            <a:ext cx="1260000"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140122705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 2 col text / char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8" y="571098"/>
            <a:ext cx="7418105" cy="188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4434840" y="862966"/>
            <a:ext cx="4217254" cy="3910760"/>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862978"/>
            <a:ext cx="3855539" cy="1864775"/>
          </a:xfrm>
          <a:prstGeom prst="rect">
            <a:avLst/>
          </a:prstGeom>
        </p:spPr>
        <p:txBody>
          <a:bodyPr lIns="36000" tIns="36000" rIns="36000" bIns="36000" numCol="2"/>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br>
              <a:rPr lang="en-US" dirty="0"/>
            </a:br>
            <a:br>
              <a:rPr lang="en-US" dirty="0"/>
            </a:br>
            <a:r>
              <a:rPr lang="en-US" dirty="0"/>
              <a:t>Charts, graphs and graphics can be positioned over the grey box.</a:t>
            </a:r>
            <a:br>
              <a:rPr lang="en-US" dirty="0"/>
            </a:br>
            <a:endParaRPr lang="en-US" dirty="0"/>
          </a:p>
          <a:p>
            <a:pPr lvl="0"/>
            <a:endParaRPr lang="en-US" dirty="0"/>
          </a:p>
          <a:p>
            <a:pPr lvl="0"/>
            <a:endParaRPr lang="en-US" dirty="0"/>
          </a:p>
          <a:p>
            <a:pPr lvl="0"/>
            <a:endParaRPr lang="en-US" dirty="0"/>
          </a:p>
          <a:p>
            <a:pPr lvl="0"/>
            <a:br>
              <a:rPr lang="en-US" dirty="0"/>
            </a:br>
            <a:endParaRPr lang="en-US" dirty="0"/>
          </a:p>
          <a:p>
            <a:pPr lvl="0"/>
            <a:r>
              <a:rPr lang="en-US" dirty="0"/>
              <a:t>Body text</a:t>
            </a:r>
          </a:p>
        </p:txBody>
      </p:sp>
      <p:sp>
        <p:nvSpPr>
          <p:cNvPr id="8" name="Text Placeholder 2">
            <a:extLst>
              <a:ext uri="{FF2B5EF4-FFF2-40B4-BE49-F238E27FC236}">
                <a16:creationId xmlns:a16="http://schemas.microsoft.com/office/drawing/2014/main" id="{1870E1B6-0ECF-4B89-8FAB-09D00538EB52}"/>
              </a:ext>
            </a:extLst>
          </p:cNvPr>
          <p:cNvSpPr>
            <a:spLocks noGrp="1"/>
          </p:cNvSpPr>
          <p:nvPr>
            <p:ph type="body" sz="quarter" idx="16" hasCustomPrompt="1"/>
          </p:nvPr>
        </p:nvSpPr>
        <p:spPr>
          <a:xfrm>
            <a:off x="388801" y="2904943"/>
            <a:ext cx="3855539" cy="1864775"/>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10" name="Title 1">
            <a:extLst>
              <a:ext uri="{FF2B5EF4-FFF2-40B4-BE49-F238E27FC236}">
                <a16:creationId xmlns:a16="http://schemas.microsoft.com/office/drawing/2014/main" id="{25259958-3FB9-4566-8AB7-D98E4FCD49D5}"/>
              </a:ext>
            </a:extLst>
          </p:cNvPr>
          <p:cNvSpPr>
            <a:spLocks noGrp="1"/>
          </p:cNvSpPr>
          <p:nvPr>
            <p:ph type="ctrTitle" hasCustomPrompt="1"/>
          </p:nvPr>
        </p:nvSpPr>
        <p:spPr>
          <a:xfrm>
            <a:off x="432000" y="408238"/>
            <a:ext cx="1260000"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3190687604"/>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 3 column">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8" y="571098"/>
            <a:ext cx="7418105" cy="188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5" y="862964"/>
            <a:ext cx="2552519" cy="3910761"/>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9" name="Text Placeholder 2">
            <a:extLst>
              <a:ext uri="{FF2B5EF4-FFF2-40B4-BE49-F238E27FC236}">
                <a16:creationId xmlns:a16="http://schemas.microsoft.com/office/drawing/2014/main" id="{4E768777-3248-42B2-85F9-58D5B20C6E63}"/>
              </a:ext>
            </a:extLst>
          </p:cNvPr>
          <p:cNvSpPr>
            <a:spLocks noGrp="1"/>
          </p:cNvSpPr>
          <p:nvPr>
            <p:ph type="body" sz="quarter" idx="17" hasCustomPrompt="1"/>
          </p:nvPr>
        </p:nvSpPr>
        <p:spPr>
          <a:xfrm>
            <a:off x="3086060" y="862964"/>
            <a:ext cx="2552519" cy="3910761"/>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13" name="Text Placeholder 2">
            <a:extLst>
              <a:ext uri="{FF2B5EF4-FFF2-40B4-BE49-F238E27FC236}">
                <a16:creationId xmlns:a16="http://schemas.microsoft.com/office/drawing/2014/main" id="{F7E46CCE-0535-4E3E-9668-C3EC281E6A5C}"/>
              </a:ext>
            </a:extLst>
          </p:cNvPr>
          <p:cNvSpPr>
            <a:spLocks noGrp="1"/>
          </p:cNvSpPr>
          <p:nvPr>
            <p:ph type="body" sz="quarter" idx="16" hasCustomPrompt="1"/>
          </p:nvPr>
        </p:nvSpPr>
        <p:spPr>
          <a:xfrm>
            <a:off x="5783270" y="862961"/>
            <a:ext cx="2869035" cy="3910761"/>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16" name="Title 1">
            <a:extLst>
              <a:ext uri="{FF2B5EF4-FFF2-40B4-BE49-F238E27FC236}">
                <a16:creationId xmlns:a16="http://schemas.microsoft.com/office/drawing/2014/main" id="{99316F6E-405A-4A01-9184-79CC1058A919}"/>
              </a:ext>
            </a:extLst>
          </p:cNvPr>
          <p:cNvSpPr>
            <a:spLocks noGrp="1"/>
          </p:cNvSpPr>
          <p:nvPr>
            <p:ph type="ctrTitle" hasCustomPrompt="1"/>
          </p:nvPr>
        </p:nvSpPr>
        <p:spPr>
          <a:xfrm>
            <a:off x="432000" y="408238"/>
            <a:ext cx="1260000"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301871092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 2 rows">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8" y="571098"/>
            <a:ext cx="7418105" cy="188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9" y="862965"/>
            <a:ext cx="8263493" cy="1708786"/>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br>
              <a:rPr lang="en-US" dirty="0"/>
            </a:br>
            <a:br>
              <a:rPr lang="en-US" dirty="0"/>
            </a:br>
            <a:r>
              <a:rPr lang="en-US" dirty="0"/>
              <a:t>Charts, graphs and graphics can be positioned over the grey box.</a:t>
            </a:r>
            <a:br>
              <a:rPr lang="en-US" dirty="0"/>
            </a:br>
            <a:br>
              <a:rPr lang="en-US" dirty="0"/>
            </a:br>
            <a:br>
              <a:rPr lang="en-US" dirty="0"/>
            </a:br>
            <a:r>
              <a:rPr lang="en-US"/>
              <a:t>Body text</a:t>
            </a:r>
            <a:endParaRPr lang="en-US" dirty="0"/>
          </a:p>
        </p:txBody>
      </p:sp>
      <p:sp>
        <p:nvSpPr>
          <p:cNvPr id="13" name="Text Placeholder 2">
            <a:extLst>
              <a:ext uri="{FF2B5EF4-FFF2-40B4-BE49-F238E27FC236}">
                <a16:creationId xmlns:a16="http://schemas.microsoft.com/office/drawing/2014/main" id="{F7E46CCE-0535-4E3E-9668-C3EC281E6A5C}"/>
              </a:ext>
            </a:extLst>
          </p:cNvPr>
          <p:cNvSpPr>
            <a:spLocks noGrp="1"/>
          </p:cNvSpPr>
          <p:nvPr>
            <p:ph type="body" sz="quarter" idx="16" hasCustomPrompt="1"/>
          </p:nvPr>
        </p:nvSpPr>
        <p:spPr>
          <a:xfrm>
            <a:off x="388809" y="2674634"/>
            <a:ext cx="8263493" cy="2099088"/>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8" name="Title 1">
            <a:extLst>
              <a:ext uri="{FF2B5EF4-FFF2-40B4-BE49-F238E27FC236}">
                <a16:creationId xmlns:a16="http://schemas.microsoft.com/office/drawing/2014/main" id="{D65438FC-7DE5-43FA-96AA-BA01B74D04BF}"/>
              </a:ext>
            </a:extLst>
          </p:cNvPr>
          <p:cNvSpPr>
            <a:spLocks noGrp="1"/>
          </p:cNvSpPr>
          <p:nvPr>
            <p:ph type="ctrTitle" hasCustomPrompt="1"/>
          </p:nvPr>
        </p:nvSpPr>
        <p:spPr>
          <a:xfrm>
            <a:off x="432000" y="408238"/>
            <a:ext cx="1260000"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52420071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ítulo y viñetas">
    <p:spTree>
      <p:nvGrpSpPr>
        <p:cNvPr id="1" name=""/>
        <p:cNvGrpSpPr/>
        <p:nvPr/>
      </p:nvGrpSpPr>
      <p:grpSpPr>
        <a:xfrm>
          <a:off x="0" y="0"/>
          <a:ext cx="0" cy="0"/>
          <a:chOff x="0" y="0"/>
          <a:chExt cx="0" cy="0"/>
        </a:xfrm>
      </p:grpSpPr>
      <p:sp>
        <p:nvSpPr>
          <p:cNvPr id="6" name="Número de diapositiva"/>
          <p:cNvSpPr txBox="1">
            <a:spLocks/>
          </p:cNvSpPr>
          <p:nvPr userDrawn="1"/>
        </p:nvSpPr>
        <p:spPr>
          <a:xfrm>
            <a:off x="8391948" y="4733542"/>
            <a:ext cx="187151" cy="181059"/>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076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tr-TR" sz="825" smtClean="0"/>
              <a:pPr/>
              <a:t>‹#›</a:t>
            </a:fld>
            <a:endParaRPr lang="es-ES_tradnl" sz="825" dirty="0"/>
          </a:p>
        </p:txBody>
      </p:sp>
      <p:sp>
        <p:nvSpPr>
          <p:cNvPr id="7" name="Línea"/>
          <p:cNvSpPr/>
          <p:nvPr userDrawn="1"/>
        </p:nvSpPr>
        <p:spPr>
          <a:xfrm>
            <a:off x="8412825" y="4943475"/>
            <a:ext cx="736630" cy="0"/>
          </a:xfrm>
          <a:prstGeom prst="line">
            <a:avLst/>
          </a:prstGeom>
          <a:ln w="25400">
            <a:solidFill>
              <a:srgbClr val="67A1DD"/>
            </a:solidFill>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spTree>
    <p:extLst>
      <p:ext uri="{BB962C8B-B14F-4D97-AF65-F5344CB8AC3E}">
        <p14:creationId xmlns:p14="http://schemas.microsoft.com/office/powerpoint/2010/main" val="42930276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 blu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159999" y="21600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6" name="Subtitle 2"/>
          <p:cNvSpPr>
            <a:spLocks noGrp="1"/>
          </p:cNvSpPr>
          <p:nvPr>
            <p:ph type="subTitle" idx="1" hasCustomPrompt="1"/>
          </p:nvPr>
        </p:nvSpPr>
        <p:spPr>
          <a:xfrm>
            <a:off x="2160000" y="31669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435674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 contents 1">
    <p:bg>
      <p:bgRef idx="1001">
        <a:schemeClr val="bg1"/>
      </p:bgRef>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E2698E74-DBB1-4C41-81D5-108634391B7E}"/>
              </a:ext>
            </a:extLst>
          </p:cNvPr>
          <p:cNvSpPr>
            <a:spLocks noGrp="1"/>
          </p:cNvSpPr>
          <p:nvPr>
            <p:ph type="body" sz="quarter" idx="11" hasCustomPrompt="1"/>
          </p:nvPr>
        </p:nvSpPr>
        <p:spPr>
          <a:xfrm>
            <a:off x="4232378" y="882566"/>
            <a:ext cx="540000" cy="377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01</a:t>
            </a:r>
          </a:p>
        </p:txBody>
      </p:sp>
      <p:sp>
        <p:nvSpPr>
          <p:cNvPr id="7" name="Text Placeholder 31">
            <a:extLst>
              <a:ext uri="{FF2B5EF4-FFF2-40B4-BE49-F238E27FC236}">
                <a16:creationId xmlns:a16="http://schemas.microsoft.com/office/drawing/2014/main" id="{27D262DD-86D2-472F-9233-2CA4C4F3C48D}"/>
              </a:ext>
            </a:extLst>
          </p:cNvPr>
          <p:cNvSpPr>
            <a:spLocks noGrp="1"/>
          </p:cNvSpPr>
          <p:nvPr>
            <p:ph type="body" sz="quarter" idx="12" hasCustomPrompt="1"/>
          </p:nvPr>
        </p:nvSpPr>
        <p:spPr>
          <a:xfrm>
            <a:off x="4772378" y="882550"/>
            <a:ext cx="3207056" cy="196454"/>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8" name="Text Placeholder 31">
            <a:extLst>
              <a:ext uri="{FF2B5EF4-FFF2-40B4-BE49-F238E27FC236}">
                <a16:creationId xmlns:a16="http://schemas.microsoft.com/office/drawing/2014/main" id="{C0A8910E-3E33-41A3-816B-CD71BE1D50DC}"/>
              </a:ext>
            </a:extLst>
          </p:cNvPr>
          <p:cNvSpPr>
            <a:spLocks noGrp="1"/>
          </p:cNvSpPr>
          <p:nvPr>
            <p:ph type="body" sz="quarter" idx="13" hasCustomPrompt="1"/>
          </p:nvPr>
        </p:nvSpPr>
        <p:spPr>
          <a:xfrm>
            <a:off x="4772378" y="1084404"/>
            <a:ext cx="3207056" cy="27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9" name="Text Placeholder 4">
            <a:extLst>
              <a:ext uri="{FF2B5EF4-FFF2-40B4-BE49-F238E27FC236}">
                <a16:creationId xmlns:a16="http://schemas.microsoft.com/office/drawing/2014/main" id="{DC7DBC2F-B4BA-4FA1-AC8F-C1FB5D329C35}"/>
              </a:ext>
            </a:extLst>
          </p:cNvPr>
          <p:cNvSpPr>
            <a:spLocks noGrp="1"/>
          </p:cNvSpPr>
          <p:nvPr>
            <p:ph type="body" sz="quarter" idx="14" hasCustomPrompt="1"/>
          </p:nvPr>
        </p:nvSpPr>
        <p:spPr>
          <a:xfrm>
            <a:off x="4232378" y="1407937"/>
            <a:ext cx="540000" cy="377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02</a:t>
            </a:r>
          </a:p>
        </p:txBody>
      </p:sp>
      <p:sp>
        <p:nvSpPr>
          <p:cNvPr id="10" name="Text Placeholder 31">
            <a:extLst>
              <a:ext uri="{FF2B5EF4-FFF2-40B4-BE49-F238E27FC236}">
                <a16:creationId xmlns:a16="http://schemas.microsoft.com/office/drawing/2014/main" id="{E96BEFDD-99B7-4B7A-A883-501F05DEBEB2}"/>
              </a:ext>
            </a:extLst>
          </p:cNvPr>
          <p:cNvSpPr>
            <a:spLocks noGrp="1"/>
          </p:cNvSpPr>
          <p:nvPr>
            <p:ph type="body" sz="quarter" idx="15" hasCustomPrompt="1"/>
          </p:nvPr>
        </p:nvSpPr>
        <p:spPr>
          <a:xfrm>
            <a:off x="4772378" y="1407931"/>
            <a:ext cx="3207056" cy="196454"/>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11" name="Text Placeholder 31">
            <a:extLst>
              <a:ext uri="{FF2B5EF4-FFF2-40B4-BE49-F238E27FC236}">
                <a16:creationId xmlns:a16="http://schemas.microsoft.com/office/drawing/2014/main" id="{8F24DFEC-E082-454B-B5C3-50F1E1DD3224}"/>
              </a:ext>
            </a:extLst>
          </p:cNvPr>
          <p:cNvSpPr>
            <a:spLocks noGrp="1"/>
          </p:cNvSpPr>
          <p:nvPr>
            <p:ph type="body" sz="quarter" idx="16" hasCustomPrompt="1"/>
          </p:nvPr>
        </p:nvSpPr>
        <p:spPr>
          <a:xfrm>
            <a:off x="4772378" y="1609784"/>
            <a:ext cx="3207056" cy="27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12" name="Text Placeholder 4">
            <a:extLst>
              <a:ext uri="{FF2B5EF4-FFF2-40B4-BE49-F238E27FC236}">
                <a16:creationId xmlns:a16="http://schemas.microsoft.com/office/drawing/2014/main" id="{C3A914CD-C11D-48A8-88E1-538FBD109669}"/>
              </a:ext>
            </a:extLst>
          </p:cNvPr>
          <p:cNvSpPr>
            <a:spLocks noGrp="1"/>
          </p:cNvSpPr>
          <p:nvPr>
            <p:ph type="body" sz="quarter" idx="17" hasCustomPrompt="1"/>
          </p:nvPr>
        </p:nvSpPr>
        <p:spPr>
          <a:xfrm>
            <a:off x="4232378" y="1933326"/>
            <a:ext cx="540000" cy="377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03</a:t>
            </a:r>
          </a:p>
        </p:txBody>
      </p:sp>
      <p:sp>
        <p:nvSpPr>
          <p:cNvPr id="15" name="Text Placeholder 31">
            <a:extLst>
              <a:ext uri="{FF2B5EF4-FFF2-40B4-BE49-F238E27FC236}">
                <a16:creationId xmlns:a16="http://schemas.microsoft.com/office/drawing/2014/main" id="{5E5D34B7-01F5-4524-B815-3E8FD22045B4}"/>
              </a:ext>
            </a:extLst>
          </p:cNvPr>
          <p:cNvSpPr>
            <a:spLocks noGrp="1"/>
          </p:cNvSpPr>
          <p:nvPr>
            <p:ph type="body" sz="quarter" idx="18" hasCustomPrompt="1"/>
          </p:nvPr>
        </p:nvSpPr>
        <p:spPr>
          <a:xfrm>
            <a:off x="4772378" y="1933312"/>
            <a:ext cx="3207056" cy="196454"/>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16" name="Text Placeholder 31">
            <a:extLst>
              <a:ext uri="{FF2B5EF4-FFF2-40B4-BE49-F238E27FC236}">
                <a16:creationId xmlns:a16="http://schemas.microsoft.com/office/drawing/2014/main" id="{745E9020-E3D4-4B2E-AF64-3BC2BA80998B}"/>
              </a:ext>
            </a:extLst>
          </p:cNvPr>
          <p:cNvSpPr>
            <a:spLocks noGrp="1"/>
          </p:cNvSpPr>
          <p:nvPr>
            <p:ph type="body" sz="quarter" idx="19" hasCustomPrompt="1"/>
          </p:nvPr>
        </p:nvSpPr>
        <p:spPr>
          <a:xfrm>
            <a:off x="4772378" y="2135165"/>
            <a:ext cx="3207056" cy="27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17" name="Text Placeholder 4">
            <a:extLst>
              <a:ext uri="{FF2B5EF4-FFF2-40B4-BE49-F238E27FC236}">
                <a16:creationId xmlns:a16="http://schemas.microsoft.com/office/drawing/2014/main" id="{6E31EB1E-53F8-4104-A8D0-0BEFB18961C6}"/>
              </a:ext>
            </a:extLst>
          </p:cNvPr>
          <p:cNvSpPr>
            <a:spLocks noGrp="1"/>
          </p:cNvSpPr>
          <p:nvPr>
            <p:ph type="body" sz="quarter" idx="20" hasCustomPrompt="1"/>
          </p:nvPr>
        </p:nvSpPr>
        <p:spPr>
          <a:xfrm>
            <a:off x="4232378" y="2458704"/>
            <a:ext cx="540000" cy="377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04</a:t>
            </a:r>
          </a:p>
        </p:txBody>
      </p:sp>
      <p:sp>
        <p:nvSpPr>
          <p:cNvPr id="18" name="Text Placeholder 31">
            <a:extLst>
              <a:ext uri="{FF2B5EF4-FFF2-40B4-BE49-F238E27FC236}">
                <a16:creationId xmlns:a16="http://schemas.microsoft.com/office/drawing/2014/main" id="{3DEAAE69-8D81-471C-A294-06DD17336F63}"/>
              </a:ext>
            </a:extLst>
          </p:cNvPr>
          <p:cNvSpPr>
            <a:spLocks noGrp="1"/>
          </p:cNvSpPr>
          <p:nvPr>
            <p:ph type="body" sz="quarter" idx="21" hasCustomPrompt="1"/>
          </p:nvPr>
        </p:nvSpPr>
        <p:spPr>
          <a:xfrm>
            <a:off x="4772378" y="2458693"/>
            <a:ext cx="3207056" cy="196454"/>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19" name="Text Placeholder 31">
            <a:extLst>
              <a:ext uri="{FF2B5EF4-FFF2-40B4-BE49-F238E27FC236}">
                <a16:creationId xmlns:a16="http://schemas.microsoft.com/office/drawing/2014/main" id="{01E75DFE-469F-4162-BFD7-0AD3CC0605D3}"/>
              </a:ext>
            </a:extLst>
          </p:cNvPr>
          <p:cNvSpPr>
            <a:spLocks noGrp="1"/>
          </p:cNvSpPr>
          <p:nvPr>
            <p:ph type="body" sz="quarter" idx="22" hasCustomPrompt="1"/>
          </p:nvPr>
        </p:nvSpPr>
        <p:spPr>
          <a:xfrm>
            <a:off x="4772378" y="2660545"/>
            <a:ext cx="3207056" cy="27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0" name="Text Placeholder 4">
            <a:extLst>
              <a:ext uri="{FF2B5EF4-FFF2-40B4-BE49-F238E27FC236}">
                <a16:creationId xmlns:a16="http://schemas.microsoft.com/office/drawing/2014/main" id="{16FACADA-AE0B-4A02-B7FE-F03E903A2008}"/>
              </a:ext>
            </a:extLst>
          </p:cNvPr>
          <p:cNvSpPr>
            <a:spLocks noGrp="1"/>
          </p:cNvSpPr>
          <p:nvPr>
            <p:ph type="body" sz="quarter" idx="23" hasCustomPrompt="1"/>
          </p:nvPr>
        </p:nvSpPr>
        <p:spPr>
          <a:xfrm>
            <a:off x="4232378" y="2984086"/>
            <a:ext cx="540000" cy="377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05</a:t>
            </a:r>
          </a:p>
        </p:txBody>
      </p:sp>
      <p:sp>
        <p:nvSpPr>
          <p:cNvPr id="21" name="Text Placeholder 31">
            <a:extLst>
              <a:ext uri="{FF2B5EF4-FFF2-40B4-BE49-F238E27FC236}">
                <a16:creationId xmlns:a16="http://schemas.microsoft.com/office/drawing/2014/main" id="{1BE90D09-E40F-4E07-8A6C-C34ECB3A0C75}"/>
              </a:ext>
            </a:extLst>
          </p:cNvPr>
          <p:cNvSpPr>
            <a:spLocks noGrp="1"/>
          </p:cNvSpPr>
          <p:nvPr>
            <p:ph type="body" sz="quarter" idx="24" hasCustomPrompt="1"/>
          </p:nvPr>
        </p:nvSpPr>
        <p:spPr>
          <a:xfrm>
            <a:off x="4772378" y="2984071"/>
            <a:ext cx="3207056" cy="196454"/>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22" name="Text Placeholder 31">
            <a:extLst>
              <a:ext uri="{FF2B5EF4-FFF2-40B4-BE49-F238E27FC236}">
                <a16:creationId xmlns:a16="http://schemas.microsoft.com/office/drawing/2014/main" id="{E8BCD20F-DF5A-4D1F-AB59-8992CCEB4E71}"/>
              </a:ext>
            </a:extLst>
          </p:cNvPr>
          <p:cNvSpPr>
            <a:spLocks noGrp="1"/>
          </p:cNvSpPr>
          <p:nvPr>
            <p:ph type="body" sz="quarter" idx="25" hasCustomPrompt="1"/>
          </p:nvPr>
        </p:nvSpPr>
        <p:spPr>
          <a:xfrm>
            <a:off x="4772378" y="3185925"/>
            <a:ext cx="3207056" cy="27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3" name="Text Placeholder 4">
            <a:extLst>
              <a:ext uri="{FF2B5EF4-FFF2-40B4-BE49-F238E27FC236}">
                <a16:creationId xmlns:a16="http://schemas.microsoft.com/office/drawing/2014/main" id="{2CA99EFB-8D03-4007-813F-E6174F0308EE}"/>
              </a:ext>
            </a:extLst>
          </p:cNvPr>
          <p:cNvSpPr>
            <a:spLocks noGrp="1"/>
          </p:cNvSpPr>
          <p:nvPr>
            <p:ph type="body" sz="quarter" idx="26" hasCustomPrompt="1"/>
          </p:nvPr>
        </p:nvSpPr>
        <p:spPr>
          <a:xfrm>
            <a:off x="4232378" y="3509467"/>
            <a:ext cx="540000" cy="377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06</a:t>
            </a:r>
          </a:p>
        </p:txBody>
      </p:sp>
      <p:sp>
        <p:nvSpPr>
          <p:cNvPr id="24" name="Text Placeholder 31">
            <a:extLst>
              <a:ext uri="{FF2B5EF4-FFF2-40B4-BE49-F238E27FC236}">
                <a16:creationId xmlns:a16="http://schemas.microsoft.com/office/drawing/2014/main" id="{75297938-8904-4A58-BECE-919189BAA548}"/>
              </a:ext>
            </a:extLst>
          </p:cNvPr>
          <p:cNvSpPr>
            <a:spLocks noGrp="1"/>
          </p:cNvSpPr>
          <p:nvPr>
            <p:ph type="body" sz="quarter" idx="27" hasCustomPrompt="1"/>
          </p:nvPr>
        </p:nvSpPr>
        <p:spPr>
          <a:xfrm>
            <a:off x="4772378" y="3509452"/>
            <a:ext cx="3207056" cy="196454"/>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25" name="Text Placeholder 31">
            <a:extLst>
              <a:ext uri="{FF2B5EF4-FFF2-40B4-BE49-F238E27FC236}">
                <a16:creationId xmlns:a16="http://schemas.microsoft.com/office/drawing/2014/main" id="{EF1B2FF4-CFE5-4357-917A-02669822510A}"/>
              </a:ext>
            </a:extLst>
          </p:cNvPr>
          <p:cNvSpPr>
            <a:spLocks noGrp="1"/>
          </p:cNvSpPr>
          <p:nvPr>
            <p:ph type="body" sz="quarter" idx="28" hasCustomPrompt="1"/>
          </p:nvPr>
        </p:nvSpPr>
        <p:spPr>
          <a:xfrm>
            <a:off x="4772378" y="3711305"/>
            <a:ext cx="3207056" cy="27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3" name="Picture Placeholder 2">
            <a:extLst>
              <a:ext uri="{FF2B5EF4-FFF2-40B4-BE49-F238E27FC236}">
                <a16:creationId xmlns:a16="http://schemas.microsoft.com/office/drawing/2014/main" id="{09ABF0E3-1A7E-434D-B96E-F3343B8E07D9}"/>
              </a:ext>
            </a:extLst>
          </p:cNvPr>
          <p:cNvSpPr>
            <a:spLocks noGrp="1"/>
          </p:cNvSpPr>
          <p:nvPr>
            <p:ph type="pic" sz="quarter" idx="29" hasCustomPrompt="1"/>
          </p:nvPr>
        </p:nvSpPr>
        <p:spPr>
          <a:xfrm>
            <a:off x="0" y="0"/>
            <a:ext cx="3825920" cy="5143500"/>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31" name="Title 1">
            <a:extLst>
              <a:ext uri="{FF2B5EF4-FFF2-40B4-BE49-F238E27FC236}">
                <a16:creationId xmlns:a16="http://schemas.microsoft.com/office/drawing/2014/main" id="{25039EFD-26D4-4EFF-80C8-2DEC577006FA}"/>
              </a:ext>
            </a:extLst>
          </p:cNvPr>
          <p:cNvSpPr>
            <a:spLocks noGrp="1"/>
          </p:cNvSpPr>
          <p:nvPr>
            <p:ph type="ctrTitle" hasCustomPrompt="1"/>
          </p:nvPr>
        </p:nvSpPr>
        <p:spPr>
          <a:xfrm>
            <a:off x="4232379" y="577855"/>
            <a:ext cx="1044375"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CONTENTS</a:t>
            </a:r>
          </a:p>
        </p:txBody>
      </p:sp>
      <p:sp>
        <p:nvSpPr>
          <p:cNvPr id="32" name="Slide Number Placeholder 8">
            <a:extLst>
              <a:ext uri="{FF2B5EF4-FFF2-40B4-BE49-F238E27FC236}">
                <a16:creationId xmlns:a16="http://schemas.microsoft.com/office/drawing/2014/main" id="{6FBBA16B-4607-4475-9AA9-35D51BE89C52}"/>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2306771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 contents 2">
    <p:bg>
      <p:bgRef idx="1001">
        <a:schemeClr val="bg1"/>
      </p:bgRef>
    </p:bg>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FF9A53DE-293F-4D46-94A3-8EB81742DFCF}"/>
              </a:ext>
            </a:extLst>
          </p:cNvPr>
          <p:cNvSpPr>
            <a:spLocks noGrp="1"/>
          </p:cNvSpPr>
          <p:nvPr>
            <p:ph type="body" sz="quarter" idx="11" hasCustomPrompt="1"/>
          </p:nvPr>
        </p:nvSpPr>
        <p:spPr>
          <a:xfrm>
            <a:off x="432000" y="810004"/>
            <a:ext cx="8220294" cy="3963725"/>
          </a:xfrm>
          <a:prstGeom prst="rect">
            <a:avLst/>
          </a:prstGeom>
        </p:spPr>
        <p:txBody>
          <a:bodyPr lIns="36000" tIns="36000" rIns="36000" bIns="36000" numCol="2" spcCol="360000"/>
          <a:lstStyle>
            <a:lvl1pPr marL="0" indent="0" algn="l" defTabSz="287993">
              <a:lnSpc>
                <a:spcPts val="1600"/>
              </a:lnSpc>
              <a:buNone/>
              <a:defRPr sz="1200" b="1" baseline="0"/>
            </a:lvl1pPr>
            <a:lvl2pPr algn="l">
              <a:defRPr/>
            </a:lvl2pPr>
            <a:lvl3pPr algn="l">
              <a:defRPr/>
            </a:lvl3pPr>
            <a:lvl4pPr algn="l">
              <a:defRPr/>
            </a:lvl4pPr>
            <a:lvl5pPr algn="l">
              <a:defRPr/>
            </a:lvl5pPr>
          </a:lstStyle>
          <a:p>
            <a:pPr lvl="0"/>
            <a:r>
              <a:rPr lang="en-US" dirty="0"/>
              <a:t>00	Insert contents listing (2 columns)</a:t>
            </a:r>
          </a:p>
        </p:txBody>
      </p:sp>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
        <p:nvSpPr>
          <p:cNvPr id="34" name="Title 1">
            <a:extLst>
              <a:ext uri="{FF2B5EF4-FFF2-40B4-BE49-F238E27FC236}">
                <a16:creationId xmlns:a16="http://schemas.microsoft.com/office/drawing/2014/main" id="{091B7A03-C365-4ED6-962E-93EA096F7A2D}"/>
              </a:ext>
            </a:extLst>
          </p:cNvPr>
          <p:cNvSpPr>
            <a:spLocks noGrp="1"/>
          </p:cNvSpPr>
          <p:nvPr>
            <p:ph type="ctrTitle" hasCustomPrompt="1"/>
          </p:nvPr>
        </p:nvSpPr>
        <p:spPr>
          <a:xfrm>
            <a:off x="432009" y="408238"/>
            <a:ext cx="1044375"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CONTENTS</a:t>
            </a:r>
          </a:p>
        </p:txBody>
      </p:sp>
    </p:spTree>
    <p:extLst>
      <p:ext uri="{BB962C8B-B14F-4D97-AF65-F5344CB8AC3E}">
        <p14:creationId xmlns:p14="http://schemas.microsoft.com/office/powerpoint/2010/main" val="300885252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 just tex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8" y="571095"/>
            <a:ext cx="7418105" cy="188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3" name="Title 1">
            <a:extLst>
              <a:ext uri="{FF2B5EF4-FFF2-40B4-BE49-F238E27FC236}">
                <a16:creationId xmlns:a16="http://schemas.microsoft.com/office/drawing/2014/main" id="{56ABEA7B-7448-4E43-A7A4-3421CD2E272B}"/>
              </a:ext>
            </a:extLst>
          </p:cNvPr>
          <p:cNvSpPr>
            <a:spLocks noGrp="1"/>
          </p:cNvSpPr>
          <p:nvPr>
            <p:ph type="ctrTitle" hasCustomPrompt="1"/>
          </p:nvPr>
        </p:nvSpPr>
        <p:spPr>
          <a:xfrm>
            <a:off x="432000" y="408238"/>
            <a:ext cx="1260000"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7" name="Content Placeholder 2">
            <a:extLst>
              <a:ext uri="{FF2B5EF4-FFF2-40B4-BE49-F238E27FC236}">
                <a16:creationId xmlns:a16="http://schemas.microsoft.com/office/drawing/2014/main" id="{FDA22121-4331-41E2-B269-75755B804956}"/>
              </a:ext>
            </a:extLst>
          </p:cNvPr>
          <p:cNvSpPr>
            <a:spLocks noGrp="1"/>
          </p:cNvSpPr>
          <p:nvPr>
            <p:ph idx="1" hasCustomPrompt="1"/>
          </p:nvPr>
        </p:nvSpPr>
        <p:spPr>
          <a:xfrm>
            <a:off x="388809" y="862964"/>
            <a:ext cx="8263493" cy="3910761"/>
          </a:xfrm>
          <a:prstGeom prst="rect">
            <a:avLst/>
          </a:prstGeom>
        </p:spPr>
        <p:txBody>
          <a:bodyPr lIns="36000" tIns="36000" rIns="36000" bIns="3600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a:t>Body text</a:t>
            </a:r>
          </a:p>
        </p:txBody>
      </p:sp>
    </p:spTree>
    <p:extLst>
      <p:ext uri="{BB962C8B-B14F-4D97-AF65-F5344CB8AC3E}">
        <p14:creationId xmlns:p14="http://schemas.microsoft.com/office/powerpoint/2010/main" val="1562276713"/>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 just an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8" y="571095"/>
            <a:ext cx="7418105" cy="188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388611" y="862966"/>
            <a:ext cx="8263493" cy="3910760"/>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7" name="Title 1">
            <a:extLst>
              <a:ext uri="{FF2B5EF4-FFF2-40B4-BE49-F238E27FC236}">
                <a16:creationId xmlns:a16="http://schemas.microsoft.com/office/drawing/2014/main" id="{4A7B25A5-6B91-4CE2-93B8-754812DA0292}"/>
              </a:ext>
            </a:extLst>
          </p:cNvPr>
          <p:cNvSpPr>
            <a:spLocks noGrp="1"/>
          </p:cNvSpPr>
          <p:nvPr>
            <p:ph type="ctrTitle" hasCustomPrompt="1"/>
          </p:nvPr>
        </p:nvSpPr>
        <p:spPr>
          <a:xfrm>
            <a:off x="432000" y="408238"/>
            <a:ext cx="1260000"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95682127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 2 col text / med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8" y="571095"/>
            <a:ext cx="7418105" cy="188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2644140" y="862966"/>
            <a:ext cx="6007954" cy="3910760"/>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10" y="862966"/>
            <a:ext cx="2072459" cy="3910760"/>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br>
              <a:rPr lang="en-US" dirty="0"/>
            </a:br>
            <a:br>
              <a:rPr lang="en-US" dirty="0"/>
            </a:br>
            <a:r>
              <a:rPr lang="en-US" dirty="0"/>
              <a:t>Graphs and graphics can be positioned over the grey box</a:t>
            </a:r>
          </a:p>
        </p:txBody>
      </p:sp>
      <p:sp>
        <p:nvSpPr>
          <p:cNvPr id="14" name="Title 1">
            <a:extLst>
              <a:ext uri="{FF2B5EF4-FFF2-40B4-BE49-F238E27FC236}">
                <a16:creationId xmlns:a16="http://schemas.microsoft.com/office/drawing/2014/main" id="{07EECFAC-7182-49C4-A276-219F1E7C7BC8}"/>
              </a:ext>
            </a:extLst>
          </p:cNvPr>
          <p:cNvSpPr>
            <a:spLocks noGrp="1"/>
          </p:cNvSpPr>
          <p:nvPr>
            <p:ph type="ctrTitle" hasCustomPrompt="1"/>
          </p:nvPr>
        </p:nvSpPr>
        <p:spPr>
          <a:xfrm>
            <a:off x="432000" y="408238"/>
            <a:ext cx="1260000"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20190452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 2 col text /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8" y="571095"/>
            <a:ext cx="7418105" cy="188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4434840" y="862966"/>
            <a:ext cx="4217254" cy="3910760"/>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862966"/>
            <a:ext cx="3855539" cy="3910760"/>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8" name="Title 1">
            <a:extLst>
              <a:ext uri="{FF2B5EF4-FFF2-40B4-BE49-F238E27FC236}">
                <a16:creationId xmlns:a16="http://schemas.microsoft.com/office/drawing/2014/main" id="{5E866B34-8A6C-492A-96F1-5F307C6EA659}"/>
              </a:ext>
            </a:extLst>
          </p:cNvPr>
          <p:cNvSpPr>
            <a:spLocks noGrp="1"/>
          </p:cNvSpPr>
          <p:nvPr>
            <p:ph type="ctrTitle" hasCustomPrompt="1"/>
          </p:nvPr>
        </p:nvSpPr>
        <p:spPr>
          <a:xfrm>
            <a:off x="432000" y="408238"/>
            <a:ext cx="1260000"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162782266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yout - 2 col text / char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8" y="571095"/>
            <a:ext cx="7418105" cy="188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4434840" y="862966"/>
            <a:ext cx="4217254" cy="3910760"/>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862978"/>
            <a:ext cx="3855539" cy="1864775"/>
          </a:xfrm>
          <a:prstGeom prst="rect">
            <a:avLst/>
          </a:prstGeom>
        </p:spPr>
        <p:txBody>
          <a:bodyPr lIns="36000" tIns="36000" rIns="36000" bIns="36000" numCol="2"/>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br>
              <a:rPr lang="en-US" dirty="0"/>
            </a:br>
            <a:br>
              <a:rPr lang="en-US" dirty="0"/>
            </a:br>
            <a:r>
              <a:rPr lang="en-US" dirty="0"/>
              <a:t>Charts, graphs and graphics can be positioned over the grey box.</a:t>
            </a:r>
            <a:br>
              <a:rPr lang="en-US" dirty="0"/>
            </a:br>
            <a:endParaRPr lang="en-US" dirty="0"/>
          </a:p>
          <a:p>
            <a:pPr lvl="0"/>
            <a:endParaRPr lang="en-US" dirty="0"/>
          </a:p>
          <a:p>
            <a:pPr lvl="0"/>
            <a:endParaRPr lang="en-US" dirty="0"/>
          </a:p>
          <a:p>
            <a:pPr lvl="0"/>
            <a:endParaRPr lang="en-US" dirty="0"/>
          </a:p>
          <a:p>
            <a:pPr lvl="0"/>
            <a:br>
              <a:rPr lang="en-US" dirty="0"/>
            </a:br>
            <a:endParaRPr lang="en-US" dirty="0"/>
          </a:p>
          <a:p>
            <a:pPr lvl="0"/>
            <a:r>
              <a:rPr lang="en-US" dirty="0"/>
              <a:t>Body text</a:t>
            </a:r>
          </a:p>
        </p:txBody>
      </p:sp>
      <p:sp>
        <p:nvSpPr>
          <p:cNvPr id="8" name="Text Placeholder 2">
            <a:extLst>
              <a:ext uri="{FF2B5EF4-FFF2-40B4-BE49-F238E27FC236}">
                <a16:creationId xmlns:a16="http://schemas.microsoft.com/office/drawing/2014/main" id="{1870E1B6-0ECF-4B89-8FAB-09D00538EB52}"/>
              </a:ext>
            </a:extLst>
          </p:cNvPr>
          <p:cNvSpPr>
            <a:spLocks noGrp="1"/>
          </p:cNvSpPr>
          <p:nvPr>
            <p:ph type="body" sz="quarter" idx="16" hasCustomPrompt="1"/>
          </p:nvPr>
        </p:nvSpPr>
        <p:spPr>
          <a:xfrm>
            <a:off x="388801" y="2904943"/>
            <a:ext cx="3855539" cy="1864775"/>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10" name="Title 1">
            <a:extLst>
              <a:ext uri="{FF2B5EF4-FFF2-40B4-BE49-F238E27FC236}">
                <a16:creationId xmlns:a16="http://schemas.microsoft.com/office/drawing/2014/main" id="{25259958-3FB9-4566-8AB7-D98E4FCD49D5}"/>
              </a:ext>
            </a:extLst>
          </p:cNvPr>
          <p:cNvSpPr>
            <a:spLocks noGrp="1"/>
          </p:cNvSpPr>
          <p:nvPr>
            <p:ph type="ctrTitle" hasCustomPrompt="1"/>
          </p:nvPr>
        </p:nvSpPr>
        <p:spPr>
          <a:xfrm>
            <a:off x="432000" y="408238"/>
            <a:ext cx="1260000"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162159289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yout - 3 column">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8" y="571095"/>
            <a:ext cx="7418105" cy="188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5" y="862964"/>
            <a:ext cx="2552519" cy="3910761"/>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9" name="Text Placeholder 2">
            <a:extLst>
              <a:ext uri="{FF2B5EF4-FFF2-40B4-BE49-F238E27FC236}">
                <a16:creationId xmlns:a16="http://schemas.microsoft.com/office/drawing/2014/main" id="{4E768777-3248-42B2-85F9-58D5B20C6E63}"/>
              </a:ext>
            </a:extLst>
          </p:cNvPr>
          <p:cNvSpPr>
            <a:spLocks noGrp="1"/>
          </p:cNvSpPr>
          <p:nvPr>
            <p:ph type="body" sz="quarter" idx="17" hasCustomPrompt="1"/>
          </p:nvPr>
        </p:nvSpPr>
        <p:spPr>
          <a:xfrm>
            <a:off x="3086057" y="862964"/>
            <a:ext cx="2552519" cy="3910761"/>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13" name="Text Placeholder 2">
            <a:extLst>
              <a:ext uri="{FF2B5EF4-FFF2-40B4-BE49-F238E27FC236}">
                <a16:creationId xmlns:a16="http://schemas.microsoft.com/office/drawing/2014/main" id="{F7E46CCE-0535-4E3E-9668-C3EC281E6A5C}"/>
              </a:ext>
            </a:extLst>
          </p:cNvPr>
          <p:cNvSpPr>
            <a:spLocks noGrp="1"/>
          </p:cNvSpPr>
          <p:nvPr>
            <p:ph type="body" sz="quarter" idx="16" hasCustomPrompt="1"/>
          </p:nvPr>
        </p:nvSpPr>
        <p:spPr>
          <a:xfrm>
            <a:off x="5783270" y="862961"/>
            <a:ext cx="2869035" cy="3910761"/>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16" name="Title 1">
            <a:extLst>
              <a:ext uri="{FF2B5EF4-FFF2-40B4-BE49-F238E27FC236}">
                <a16:creationId xmlns:a16="http://schemas.microsoft.com/office/drawing/2014/main" id="{99316F6E-405A-4A01-9184-79CC1058A919}"/>
              </a:ext>
            </a:extLst>
          </p:cNvPr>
          <p:cNvSpPr>
            <a:spLocks noGrp="1"/>
          </p:cNvSpPr>
          <p:nvPr>
            <p:ph type="ctrTitle" hasCustomPrompt="1"/>
          </p:nvPr>
        </p:nvSpPr>
        <p:spPr>
          <a:xfrm>
            <a:off x="432000" y="408238"/>
            <a:ext cx="1260000"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3261221720"/>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yout - 2 rows">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4773727"/>
            <a:ext cx="491706" cy="368780"/>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solidFill>
                  <a:prstClr val="white"/>
                </a:solidFill>
              </a:rPr>
              <a:pPr/>
              <a:t>‹#›</a:t>
            </a:fld>
            <a:endParaRPr lang="en-US">
              <a:solidFill>
                <a:prstClr val="white"/>
              </a:solidFill>
            </a:endParaRPr>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8" y="571095"/>
            <a:ext cx="7418105" cy="188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9" y="862965"/>
            <a:ext cx="8263493" cy="1708786"/>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br>
              <a:rPr lang="en-US" dirty="0"/>
            </a:br>
            <a:br>
              <a:rPr lang="en-US" dirty="0"/>
            </a:br>
            <a:r>
              <a:rPr lang="en-US" dirty="0"/>
              <a:t>Charts, graphs and graphics can be positioned over the grey box.</a:t>
            </a:r>
            <a:br>
              <a:rPr lang="en-US" dirty="0"/>
            </a:br>
            <a:br>
              <a:rPr lang="en-US" dirty="0"/>
            </a:br>
            <a:br>
              <a:rPr lang="en-US" dirty="0"/>
            </a:br>
            <a:r>
              <a:rPr lang="en-US"/>
              <a:t>Body text</a:t>
            </a:r>
            <a:endParaRPr lang="en-US" dirty="0"/>
          </a:p>
        </p:txBody>
      </p:sp>
      <p:sp>
        <p:nvSpPr>
          <p:cNvPr id="13" name="Text Placeholder 2">
            <a:extLst>
              <a:ext uri="{FF2B5EF4-FFF2-40B4-BE49-F238E27FC236}">
                <a16:creationId xmlns:a16="http://schemas.microsoft.com/office/drawing/2014/main" id="{F7E46CCE-0535-4E3E-9668-C3EC281E6A5C}"/>
              </a:ext>
            </a:extLst>
          </p:cNvPr>
          <p:cNvSpPr>
            <a:spLocks noGrp="1"/>
          </p:cNvSpPr>
          <p:nvPr>
            <p:ph type="body" sz="quarter" idx="16" hasCustomPrompt="1"/>
          </p:nvPr>
        </p:nvSpPr>
        <p:spPr>
          <a:xfrm>
            <a:off x="388809" y="2674634"/>
            <a:ext cx="8263493" cy="2099088"/>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8" name="Title 1">
            <a:extLst>
              <a:ext uri="{FF2B5EF4-FFF2-40B4-BE49-F238E27FC236}">
                <a16:creationId xmlns:a16="http://schemas.microsoft.com/office/drawing/2014/main" id="{D65438FC-7DE5-43FA-96AA-BA01B74D04BF}"/>
              </a:ext>
            </a:extLst>
          </p:cNvPr>
          <p:cNvSpPr>
            <a:spLocks noGrp="1"/>
          </p:cNvSpPr>
          <p:nvPr>
            <p:ph type="ctrTitle" hasCustomPrompt="1"/>
          </p:nvPr>
        </p:nvSpPr>
        <p:spPr>
          <a:xfrm>
            <a:off x="432000" y="408238"/>
            <a:ext cx="1260000" cy="159056"/>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168256823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ítulo y viñetas">
    <p:spTree>
      <p:nvGrpSpPr>
        <p:cNvPr id="1" name=""/>
        <p:cNvGrpSpPr/>
        <p:nvPr/>
      </p:nvGrpSpPr>
      <p:grpSpPr>
        <a:xfrm>
          <a:off x="0" y="0"/>
          <a:ext cx="0" cy="0"/>
          <a:chOff x="0" y="0"/>
          <a:chExt cx="0" cy="0"/>
        </a:xfrm>
      </p:grpSpPr>
      <p:sp>
        <p:nvSpPr>
          <p:cNvPr id="6" name="Número de diapositiva"/>
          <p:cNvSpPr txBox="1">
            <a:spLocks/>
          </p:cNvSpPr>
          <p:nvPr userDrawn="1"/>
        </p:nvSpPr>
        <p:spPr>
          <a:xfrm>
            <a:off x="8391948" y="4733542"/>
            <a:ext cx="187151" cy="181059"/>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076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410765"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tr-TR" sz="825" smtClean="0"/>
              <a:pPr/>
              <a:t>‹#›</a:t>
            </a:fld>
            <a:endParaRPr lang="es-ES_tradnl" sz="825" dirty="0"/>
          </a:p>
        </p:txBody>
      </p:sp>
      <p:sp>
        <p:nvSpPr>
          <p:cNvPr id="7" name="Línea"/>
          <p:cNvSpPr/>
          <p:nvPr userDrawn="1"/>
        </p:nvSpPr>
        <p:spPr>
          <a:xfrm>
            <a:off x="8412825" y="4943475"/>
            <a:ext cx="736630" cy="0"/>
          </a:xfrm>
          <a:prstGeom prst="line">
            <a:avLst/>
          </a:prstGeom>
          <a:ln w="25400">
            <a:solidFill>
              <a:srgbClr val="67A1DD"/>
            </a:solidFill>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spTree>
    <p:extLst>
      <p:ext uri="{BB962C8B-B14F-4D97-AF65-F5344CB8AC3E}">
        <p14:creationId xmlns:p14="http://schemas.microsoft.com/office/powerpoint/2010/main" val="3605834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 orang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159999" y="21600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10" name="Subtitle 2"/>
          <p:cNvSpPr>
            <a:spLocks noGrp="1"/>
          </p:cNvSpPr>
          <p:nvPr>
            <p:ph type="subTitle" idx="1" hasCustomPrompt="1"/>
          </p:nvPr>
        </p:nvSpPr>
        <p:spPr>
          <a:xfrm>
            <a:off x="2160000" y="31669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16022602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20"/>
          <p:cNvSpPr>
            <a:spLocks noGrp="1" noChangeArrowheads="1"/>
          </p:cNvSpPr>
          <p:nvPr>
            <p:ph type="ftr" sz="quarter" idx="10"/>
          </p:nvPr>
        </p:nvSpPr>
        <p:spPr>
          <a:ln/>
        </p:spPr>
        <p:txBody>
          <a:bodyPr/>
          <a:lstStyle>
            <a:lvl1pPr>
              <a:defRPr/>
            </a:lvl1pPr>
          </a:lstStyle>
          <a:p>
            <a:pPr>
              <a:defRPr/>
            </a:pPr>
            <a:r>
              <a:rPr lang="en-GB"/>
              <a:t>Denise Whitelock, Heerlen, May 2019</a:t>
            </a:r>
          </a:p>
        </p:txBody>
      </p:sp>
    </p:spTree>
    <p:extLst>
      <p:ext uri="{BB962C8B-B14F-4D97-AF65-F5344CB8AC3E}">
        <p14:creationId xmlns:p14="http://schemas.microsoft.com/office/powerpoint/2010/main" val="27924800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
          <p:cNvSpPr>
            <a:spLocks noGrp="1" noChangeArrowheads="1"/>
          </p:cNvSpPr>
          <p:nvPr>
            <p:ph type="ftr" sz="quarter" idx="10"/>
          </p:nvPr>
        </p:nvSpPr>
        <p:spPr>
          <a:ln/>
        </p:spPr>
        <p:txBody>
          <a:bodyPr/>
          <a:lstStyle>
            <a:lvl1pPr>
              <a:defRPr/>
            </a:lvl1pPr>
          </a:lstStyle>
          <a:p>
            <a:pPr>
              <a:defRPr/>
            </a:pPr>
            <a:r>
              <a:rPr lang="en-GB"/>
              <a:t>Denise Whitelock, Heerlen, May 2019</a:t>
            </a:r>
          </a:p>
        </p:txBody>
      </p:sp>
    </p:spTree>
    <p:extLst>
      <p:ext uri="{BB962C8B-B14F-4D97-AF65-F5344CB8AC3E}">
        <p14:creationId xmlns:p14="http://schemas.microsoft.com/office/powerpoint/2010/main" val="2864213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
          <p:cNvSpPr>
            <a:spLocks noGrp="1" noChangeArrowheads="1"/>
          </p:cNvSpPr>
          <p:nvPr>
            <p:ph type="ftr" sz="quarter" idx="10"/>
          </p:nvPr>
        </p:nvSpPr>
        <p:spPr>
          <a:ln/>
        </p:spPr>
        <p:txBody>
          <a:bodyPr/>
          <a:lstStyle>
            <a:lvl1pPr>
              <a:defRPr/>
            </a:lvl1pPr>
          </a:lstStyle>
          <a:p>
            <a:pPr>
              <a:defRPr/>
            </a:pPr>
            <a:r>
              <a:rPr lang="en-GB"/>
              <a:t>Denise Whitelock, Heerlen, May 2019</a:t>
            </a:r>
          </a:p>
        </p:txBody>
      </p:sp>
    </p:spTree>
    <p:extLst>
      <p:ext uri="{BB962C8B-B14F-4D97-AF65-F5344CB8AC3E}">
        <p14:creationId xmlns:p14="http://schemas.microsoft.com/office/powerpoint/2010/main" val="884622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81000" y="114300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2000" y="114300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
          <p:cNvSpPr>
            <a:spLocks noGrp="1" noChangeArrowheads="1"/>
          </p:cNvSpPr>
          <p:nvPr>
            <p:ph type="ftr" sz="quarter" idx="10"/>
          </p:nvPr>
        </p:nvSpPr>
        <p:spPr>
          <a:ln/>
        </p:spPr>
        <p:txBody>
          <a:bodyPr/>
          <a:lstStyle>
            <a:lvl1pPr>
              <a:defRPr/>
            </a:lvl1pPr>
          </a:lstStyle>
          <a:p>
            <a:pPr>
              <a:defRPr/>
            </a:pPr>
            <a:r>
              <a:rPr lang="en-GB"/>
              <a:t>Denise Whitelock, Heerlen, May 2019</a:t>
            </a:r>
          </a:p>
        </p:txBody>
      </p:sp>
    </p:spTree>
    <p:extLst>
      <p:ext uri="{BB962C8B-B14F-4D97-AF65-F5344CB8AC3E}">
        <p14:creationId xmlns:p14="http://schemas.microsoft.com/office/powerpoint/2010/main" val="3053548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
          <p:cNvSpPr>
            <a:spLocks noGrp="1" noChangeArrowheads="1"/>
          </p:cNvSpPr>
          <p:nvPr>
            <p:ph type="ftr" sz="quarter" idx="10"/>
          </p:nvPr>
        </p:nvSpPr>
        <p:spPr>
          <a:ln/>
        </p:spPr>
        <p:txBody>
          <a:bodyPr/>
          <a:lstStyle>
            <a:lvl1pPr>
              <a:defRPr/>
            </a:lvl1pPr>
          </a:lstStyle>
          <a:p>
            <a:pPr>
              <a:defRPr/>
            </a:pPr>
            <a:r>
              <a:rPr lang="en-GB"/>
              <a:t>Denise Whitelock, Heerlen, May 2019</a:t>
            </a:r>
          </a:p>
        </p:txBody>
      </p:sp>
    </p:spTree>
    <p:extLst>
      <p:ext uri="{BB962C8B-B14F-4D97-AF65-F5344CB8AC3E}">
        <p14:creationId xmlns:p14="http://schemas.microsoft.com/office/powerpoint/2010/main" val="1063989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
          <p:cNvSpPr>
            <a:spLocks noGrp="1" noChangeArrowheads="1"/>
          </p:cNvSpPr>
          <p:nvPr>
            <p:ph type="ftr" sz="quarter" idx="10"/>
          </p:nvPr>
        </p:nvSpPr>
        <p:spPr>
          <a:ln/>
        </p:spPr>
        <p:txBody>
          <a:bodyPr/>
          <a:lstStyle>
            <a:lvl1pPr>
              <a:defRPr/>
            </a:lvl1pPr>
          </a:lstStyle>
          <a:p>
            <a:pPr>
              <a:defRPr/>
            </a:pPr>
            <a:r>
              <a:rPr lang="en-GB"/>
              <a:t>Denise Whitelock, Heerlen, May 2019</a:t>
            </a:r>
          </a:p>
        </p:txBody>
      </p:sp>
    </p:spTree>
    <p:extLst>
      <p:ext uri="{BB962C8B-B14F-4D97-AF65-F5344CB8AC3E}">
        <p14:creationId xmlns:p14="http://schemas.microsoft.com/office/powerpoint/2010/main" val="3150167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
          <p:cNvSpPr>
            <a:spLocks noGrp="1" noChangeArrowheads="1"/>
          </p:cNvSpPr>
          <p:nvPr>
            <p:ph type="ftr" sz="quarter" idx="10"/>
          </p:nvPr>
        </p:nvSpPr>
        <p:spPr>
          <a:ln/>
        </p:spPr>
        <p:txBody>
          <a:bodyPr/>
          <a:lstStyle>
            <a:lvl1pPr>
              <a:defRPr/>
            </a:lvl1pPr>
          </a:lstStyle>
          <a:p>
            <a:pPr>
              <a:defRPr/>
            </a:pPr>
            <a:r>
              <a:rPr lang="en-GB"/>
              <a:t>Denise Whitelock, Heerlen, May 2019</a:t>
            </a:r>
          </a:p>
        </p:txBody>
      </p:sp>
    </p:spTree>
    <p:extLst>
      <p:ext uri="{BB962C8B-B14F-4D97-AF65-F5344CB8AC3E}">
        <p14:creationId xmlns:p14="http://schemas.microsoft.com/office/powerpoint/2010/main" val="39127400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
          <p:cNvSpPr>
            <a:spLocks noGrp="1" noChangeArrowheads="1"/>
          </p:cNvSpPr>
          <p:nvPr>
            <p:ph type="ftr" sz="quarter" idx="10"/>
          </p:nvPr>
        </p:nvSpPr>
        <p:spPr>
          <a:ln/>
        </p:spPr>
        <p:txBody>
          <a:bodyPr/>
          <a:lstStyle>
            <a:lvl1pPr>
              <a:defRPr/>
            </a:lvl1pPr>
          </a:lstStyle>
          <a:p>
            <a:pPr>
              <a:defRPr/>
            </a:pPr>
            <a:r>
              <a:rPr lang="en-GB"/>
              <a:t>Denise Whitelock, Heerlen, May 2019</a:t>
            </a:r>
          </a:p>
        </p:txBody>
      </p:sp>
    </p:spTree>
    <p:extLst>
      <p:ext uri="{BB962C8B-B14F-4D97-AF65-F5344CB8AC3E}">
        <p14:creationId xmlns:p14="http://schemas.microsoft.com/office/powerpoint/2010/main" val="1772826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
          <p:cNvSpPr>
            <a:spLocks noGrp="1" noChangeArrowheads="1"/>
          </p:cNvSpPr>
          <p:nvPr>
            <p:ph type="ftr" sz="quarter" idx="10"/>
          </p:nvPr>
        </p:nvSpPr>
        <p:spPr>
          <a:ln/>
        </p:spPr>
        <p:txBody>
          <a:bodyPr/>
          <a:lstStyle>
            <a:lvl1pPr>
              <a:defRPr/>
            </a:lvl1pPr>
          </a:lstStyle>
          <a:p>
            <a:pPr>
              <a:defRPr/>
            </a:pPr>
            <a:r>
              <a:rPr lang="en-GB"/>
              <a:t>Denise Whitelock, Heerlen, May 2019</a:t>
            </a:r>
          </a:p>
        </p:txBody>
      </p:sp>
    </p:spTree>
    <p:extLst>
      <p:ext uri="{BB962C8B-B14F-4D97-AF65-F5344CB8AC3E}">
        <p14:creationId xmlns:p14="http://schemas.microsoft.com/office/powerpoint/2010/main" val="25428812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
          <p:cNvSpPr>
            <a:spLocks noGrp="1" noChangeArrowheads="1"/>
          </p:cNvSpPr>
          <p:nvPr>
            <p:ph type="ftr" sz="quarter" idx="10"/>
          </p:nvPr>
        </p:nvSpPr>
        <p:spPr>
          <a:ln/>
        </p:spPr>
        <p:txBody>
          <a:bodyPr/>
          <a:lstStyle>
            <a:lvl1pPr>
              <a:defRPr/>
            </a:lvl1pPr>
          </a:lstStyle>
          <a:p>
            <a:pPr>
              <a:defRPr/>
            </a:pPr>
            <a:r>
              <a:rPr lang="en-GB"/>
              <a:t>Denise Whitelock, Heerlen, May 2019</a:t>
            </a:r>
          </a:p>
        </p:txBody>
      </p:sp>
    </p:spTree>
    <p:extLst>
      <p:ext uri="{BB962C8B-B14F-4D97-AF65-F5344CB8AC3E}">
        <p14:creationId xmlns:p14="http://schemas.microsoft.com/office/powerpoint/2010/main" val="1231765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 pink">
    <p:bg>
      <p:bgPr>
        <a:solidFill>
          <a:schemeClr val="accent3"/>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159999" y="21600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9" name="Subtitle 2"/>
          <p:cNvSpPr>
            <a:spLocks noGrp="1"/>
          </p:cNvSpPr>
          <p:nvPr>
            <p:ph type="subTitle" idx="1" hasCustomPrompt="1"/>
          </p:nvPr>
        </p:nvSpPr>
        <p:spPr>
          <a:xfrm>
            <a:off x="2160000" y="31669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1781794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28601"/>
            <a:ext cx="2057400" cy="430887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81000" y="228601"/>
            <a:ext cx="6019800" cy="43088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
          <p:cNvSpPr>
            <a:spLocks noGrp="1" noChangeArrowheads="1"/>
          </p:cNvSpPr>
          <p:nvPr>
            <p:ph type="ftr" sz="quarter" idx="10"/>
          </p:nvPr>
        </p:nvSpPr>
        <p:spPr>
          <a:ln/>
        </p:spPr>
        <p:txBody>
          <a:bodyPr/>
          <a:lstStyle>
            <a:lvl1pPr>
              <a:defRPr/>
            </a:lvl1pPr>
          </a:lstStyle>
          <a:p>
            <a:pPr>
              <a:defRPr/>
            </a:pPr>
            <a:r>
              <a:rPr lang="en-GB"/>
              <a:t>Denise Whitelock, Heerlen, May 2019</a:t>
            </a:r>
          </a:p>
        </p:txBody>
      </p:sp>
    </p:spTree>
    <p:extLst>
      <p:ext uri="{BB962C8B-B14F-4D97-AF65-F5344CB8AC3E}">
        <p14:creationId xmlns:p14="http://schemas.microsoft.com/office/powerpoint/2010/main" val="9874494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228601"/>
            <a:ext cx="8229600" cy="4308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0"/>
          <p:cNvSpPr>
            <a:spLocks noGrp="1" noChangeArrowheads="1"/>
          </p:cNvSpPr>
          <p:nvPr>
            <p:ph type="ftr" sz="quarter" idx="10"/>
          </p:nvPr>
        </p:nvSpPr>
        <p:spPr>
          <a:ln/>
        </p:spPr>
        <p:txBody>
          <a:bodyPr/>
          <a:lstStyle>
            <a:lvl1pPr>
              <a:defRPr/>
            </a:lvl1pPr>
          </a:lstStyle>
          <a:p>
            <a:pPr>
              <a:defRPr/>
            </a:pPr>
            <a:r>
              <a:rPr lang="en-GB"/>
              <a:t>Denise Whitelock, Heerlen, May 2019</a:t>
            </a:r>
          </a:p>
        </p:txBody>
      </p:sp>
    </p:spTree>
    <p:extLst>
      <p:ext uri="{BB962C8B-B14F-4D97-AF65-F5344CB8AC3E}">
        <p14:creationId xmlns:p14="http://schemas.microsoft.com/office/powerpoint/2010/main" val="8302823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6858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381000" y="1143000"/>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4572000" y="1143000"/>
            <a:ext cx="4038600" cy="3394472"/>
          </a:xfrm>
        </p:spPr>
        <p:txBody>
          <a:bodyPr/>
          <a:lstStyle/>
          <a:p>
            <a:pPr lvl="0"/>
            <a:endParaRPr lang="en-GB" noProof="0"/>
          </a:p>
        </p:txBody>
      </p:sp>
      <p:sp>
        <p:nvSpPr>
          <p:cNvPr id="5" name="Rectangle 20"/>
          <p:cNvSpPr>
            <a:spLocks noGrp="1" noChangeArrowheads="1"/>
          </p:cNvSpPr>
          <p:nvPr>
            <p:ph type="ftr" sz="quarter" idx="10"/>
          </p:nvPr>
        </p:nvSpPr>
        <p:spPr>
          <a:ln/>
        </p:spPr>
        <p:txBody>
          <a:bodyPr/>
          <a:lstStyle>
            <a:lvl1pPr>
              <a:defRPr/>
            </a:lvl1pPr>
          </a:lstStyle>
          <a:p>
            <a:pPr>
              <a:defRPr/>
            </a:pPr>
            <a:r>
              <a:rPr lang="en-GB"/>
              <a:t>Denise Whitelock, Heerlen, May 2019</a:t>
            </a:r>
          </a:p>
        </p:txBody>
      </p:sp>
    </p:spTree>
    <p:extLst>
      <p:ext uri="{BB962C8B-B14F-4D97-AF65-F5344CB8AC3E}">
        <p14:creationId xmlns:p14="http://schemas.microsoft.com/office/powerpoint/2010/main" val="35582675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yout - contents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solidFill>
                  <a:srgbClr val="FFFFFF"/>
                </a:solidFill>
              </a:rPr>
              <a:pPr/>
              <a:t>‹#›</a:t>
            </a:fld>
            <a:endParaRPr lang="en-US">
              <a:solidFill>
                <a:srgbClr val="FFFFFF"/>
              </a:solidFill>
            </a:endParaRPr>
          </a:p>
        </p:txBody>
      </p:sp>
      <p:sp>
        <p:nvSpPr>
          <p:cNvPr id="7" name="TextBox 6"/>
          <p:cNvSpPr txBox="1"/>
          <p:nvPr userDrawn="1"/>
        </p:nvSpPr>
        <p:spPr>
          <a:xfrm>
            <a:off x="3964996" y="379306"/>
            <a:ext cx="1017437" cy="207877"/>
          </a:xfrm>
          <a:prstGeom prst="rect">
            <a:avLst/>
          </a:prstGeom>
          <a:solidFill>
            <a:schemeClr val="accent1"/>
          </a:solidFill>
        </p:spPr>
        <p:txBody>
          <a:bodyPr wrap="square" lIns="36000" tIns="0" rIns="0" bIns="0" rtlCol="0" anchor="ctr" anchorCtr="0">
            <a:spAutoFit/>
          </a:bodyPr>
          <a:lstStyle/>
          <a:p>
            <a:r>
              <a:rPr lang="en-US" sz="1351" b="1">
                <a:solidFill>
                  <a:srgbClr val="FFFFFF"/>
                </a:solidFill>
              </a:rPr>
              <a:t>CONTENTS</a:t>
            </a:r>
          </a:p>
        </p:txBody>
      </p:sp>
      <p:sp>
        <p:nvSpPr>
          <p:cNvPr id="5" name="Text Placeholder 4"/>
          <p:cNvSpPr>
            <a:spLocks noGrp="1"/>
          </p:cNvSpPr>
          <p:nvPr>
            <p:ph type="body" sz="quarter" idx="11" hasCustomPrompt="1"/>
          </p:nvPr>
        </p:nvSpPr>
        <p:spPr>
          <a:xfrm>
            <a:off x="3964960" y="788563"/>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01</a:t>
            </a:r>
          </a:p>
        </p:txBody>
      </p:sp>
      <p:sp>
        <p:nvSpPr>
          <p:cNvPr id="32" name="Text Placeholder 31"/>
          <p:cNvSpPr>
            <a:spLocks noGrp="1"/>
          </p:cNvSpPr>
          <p:nvPr>
            <p:ph type="body" sz="quarter" idx="12" hasCustomPrompt="1"/>
          </p:nvPr>
        </p:nvSpPr>
        <p:spPr>
          <a:xfrm>
            <a:off x="4504960" y="788545"/>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36" name="Text Placeholder 31"/>
          <p:cNvSpPr>
            <a:spLocks noGrp="1"/>
          </p:cNvSpPr>
          <p:nvPr>
            <p:ph type="body" sz="quarter" idx="13" hasCustomPrompt="1"/>
          </p:nvPr>
        </p:nvSpPr>
        <p:spPr>
          <a:xfrm>
            <a:off x="4504960" y="1057683"/>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37" name="Text Placeholder 4"/>
          <p:cNvSpPr>
            <a:spLocks noGrp="1"/>
          </p:cNvSpPr>
          <p:nvPr>
            <p:ph type="body" sz="quarter" idx="14" hasCustomPrompt="1"/>
          </p:nvPr>
        </p:nvSpPr>
        <p:spPr>
          <a:xfrm>
            <a:off x="3964960" y="1489070"/>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02</a:t>
            </a:r>
          </a:p>
        </p:txBody>
      </p:sp>
      <p:sp>
        <p:nvSpPr>
          <p:cNvPr id="38" name="Text Placeholder 31"/>
          <p:cNvSpPr>
            <a:spLocks noGrp="1"/>
          </p:cNvSpPr>
          <p:nvPr>
            <p:ph type="body" sz="quarter" idx="15" hasCustomPrompt="1"/>
          </p:nvPr>
        </p:nvSpPr>
        <p:spPr>
          <a:xfrm>
            <a:off x="4504960" y="1489054"/>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39" name="Text Placeholder 31"/>
          <p:cNvSpPr>
            <a:spLocks noGrp="1"/>
          </p:cNvSpPr>
          <p:nvPr>
            <p:ph type="body" sz="quarter" idx="16" hasCustomPrompt="1"/>
          </p:nvPr>
        </p:nvSpPr>
        <p:spPr>
          <a:xfrm>
            <a:off x="4504960" y="1758190"/>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0" name="Text Placeholder 4"/>
          <p:cNvSpPr>
            <a:spLocks noGrp="1"/>
          </p:cNvSpPr>
          <p:nvPr>
            <p:ph type="body" sz="quarter" idx="17" hasCustomPrompt="1"/>
          </p:nvPr>
        </p:nvSpPr>
        <p:spPr>
          <a:xfrm>
            <a:off x="3964960" y="2189577"/>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03</a:t>
            </a:r>
          </a:p>
        </p:txBody>
      </p:sp>
      <p:sp>
        <p:nvSpPr>
          <p:cNvPr id="41" name="Text Placeholder 31"/>
          <p:cNvSpPr>
            <a:spLocks noGrp="1"/>
          </p:cNvSpPr>
          <p:nvPr>
            <p:ph type="body" sz="quarter" idx="18" hasCustomPrompt="1"/>
          </p:nvPr>
        </p:nvSpPr>
        <p:spPr>
          <a:xfrm>
            <a:off x="4504960" y="2189560"/>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2" name="Text Placeholder 31"/>
          <p:cNvSpPr>
            <a:spLocks noGrp="1"/>
          </p:cNvSpPr>
          <p:nvPr>
            <p:ph type="body" sz="quarter" idx="19" hasCustomPrompt="1"/>
          </p:nvPr>
        </p:nvSpPr>
        <p:spPr>
          <a:xfrm>
            <a:off x="4504960" y="2458697"/>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3" name="Text Placeholder 4"/>
          <p:cNvSpPr>
            <a:spLocks noGrp="1"/>
          </p:cNvSpPr>
          <p:nvPr>
            <p:ph type="body" sz="quarter" idx="20" hasCustomPrompt="1"/>
          </p:nvPr>
        </p:nvSpPr>
        <p:spPr>
          <a:xfrm>
            <a:off x="3964960" y="2890082"/>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04</a:t>
            </a:r>
          </a:p>
        </p:txBody>
      </p:sp>
      <p:sp>
        <p:nvSpPr>
          <p:cNvPr id="44" name="Text Placeholder 31"/>
          <p:cNvSpPr>
            <a:spLocks noGrp="1"/>
          </p:cNvSpPr>
          <p:nvPr>
            <p:ph type="body" sz="quarter" idx="21" hasCustomPrompt="1"/>
          </p:nvPr>
        </p:nvSpPr>
        <p:spPr>
          <a:xfrm>
            <a:off x="4504960" y="2890066"/>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5" name="Text Placeholder 31"/>
          <p:cNvSpPr>
            <a:spLocks noGrp="1"/>
          </p:cNvSpPr>
          <p:nvPr>
            <p:ph type="body" sz="quarter" idx="22" hasCustomPrompt="1"/>
          </p:nvPr>
        </p:nvSpPr>
        <p:spPr>
          <a:xfrm>
            <a:off x="4504960" y="3159204"/>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6" name="Text Placeholder 4"/>
          <p:cNvSpPr>
            <a:spLocks noGrp="1"/>
          </p:cNvSpPr>
          <p:nvPr>
            <p:ph type="body" sz="quarter" idx="23" hasCustomPrompt="1"/>
          </p:nvPr>
        </p:nvSpPr>
        <p:spPr>
          <a:xfrm>
            <a:off x="3964960" y="3590590"/>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05</a:t>
            </a:r>
          </a:p>
        </p:txBody>
      </p:sp>
      <p:sp>
        <p:nvSpPr>
          <p:cNvPr id="47" name="Text Placeholder 31"/>
          <p:cNvSpPr>
            <a:spLocks noGrp="1"/>
          </p:cNvSpPr>
          <p:nvPr>
            <p:ph type="body" sz="quarter" idx="24" hasCustomPrompt="1"/>
          </p:nvPr>
        </p:nvSpPr>
        <p:spPr>
          <a:xfrm>
            <a:off x="4504960" y="3590575"/>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8" name="Text Placeholder 31"/>
          <p:cNvSpPr>
            <a:spLocks noGrp="1"/>
          </p:cNvSpPr>
          <p:nvPr>
            <p:ph type="body" sz="quarter" idx="25" hasCustomPrompt="1"/>
          </p:nvPr>
        </p:nvSpPr>
        <p:spPr>
          <a:xfrm>
            <a:off x="4504960" y="3859711"/>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9" name="Text Placeholder 4"/>
          <p:cNvSpPr>
            <a:spLocks noGrp="1"/>
          </p:cNvSpPr>
          <p:nvPr>
            <p:ph type="body" sz="quarter" idx="26" hasCustomPrompt="1"/>
          </p:nvPr>
        </p:nvSpPr>
        <p:spPr>
          <a:xfrm>
            <a:off x="3964960" y="4291098"/>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06</a:t>
            </a:r>
          </a:p>
        </p:txBody>
      </p:sp>
      <p:sp>
        <p:nvSpPr>
          <p:cNvPr id="50" name="Text Placeholder 31"/>
          <p:cNvSpPr>
            <a:spLocks noGrp="1"/>
          </p:cNvSpPr>
          <p:nvPr>
            <p:ph type="body" sz="quarter" idx="27" hasCustomPrompt="1"/>
          </p:nvPr>
        </p:nvSpPr>
        <p:spPr>
          <a:xfrm>
            <a:off x="4504960" y="4291081"/>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51" name="Text Placeholder 31"/>
          <p:cNvSpPr>
            <a:spLocks noGrp="1"/>
          </p:cNvSpPr>
          <p:nvPr>
            <p:ph type="body" sz="quarter" idx="28" hasCustomPrompt="1"/>
          </p:nvPr>
        </p:nvSpPr>
        <p:spPr>
          <a:xfrm>
            <a:off x="4504960" y="4560218"/>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3" name="Picture Placeholder 12"/>
          <p:cNvSpPr>
            <a:spLocks noGrp="1"/>
          </p:cNvSpPr>
          <p:nvPr>
            <p:ph type="pic" sz="quarter" idx="29" hasCustomPrompt="1"/>
          </p:nvPr>
        </p:nvSpPr>
        <p:spPr>
          <a:xfrm>
            <a:off x="0" y="0"/>
            <a:ext cx="3600000" cy="5143500"/>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Tree>
    <p:extLst>
      <p:ext uri="{BB962C8B-B14F-4D97-AF65-F5344CB8AC3E}">
        <p14:creationId xmlns:p14="http://schemas.microsoft.com/office/powerpoint/2010/main" val="18172454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yout - contents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solidFill>
                  <a:srgbClr val="FFFFFF"/>
                </a:solidFill>
              </a:rPr>
              <a:pPr/>
              <a:t>‹#›</a:t>
            </a:fld>
            <a:endParaRPr lang="en-US">
              <a:solidFill>
                <a:srgbClr val="FFFFFF"/>
              </a:solidFill>
            </a:endParaRPr>
          </a:p>
        </p:txBody>
      </p:sp>
      <p:sp>
        <p:nvSpPr>
          <p:cNvPr id="4" name="TextBox 3"/>
          <p:cNvSpPr txBox="1"/>
          <p:nvPr userDrawn="1"/>
        </p:nvSpPr>
        <p:spPr>
          <a:xfrm>
            <a:off x="388807" y="401887"/>
            <a:ext cx="1017437" cy="207877"/>
          </a:xfrm>
          <a:prstGeom prst="rect">
            <a:avLst/>
          </a:prstGeom>
          <a:solidFill>
            <a:schemeClr val="accent1"/>
          </a:solidFill>
        </p:spPr>
        <p:txBody>
          <a:bodyPr wrap="square" lIns="36000" tIns="0" rIns="0" bIns="0" rtlCol="0" anchor="ctr" anchorCtr="0">
            <a:spAutoFit/>
          </a:bodyPr>
          <a:lstStyle/>
          <a:p>
            <a:r>
              <a:rPr lang="en-US" sz="1351" b="1">
                <a:solidFill>
                  <a:srgbClr val="FFFFFF"/>
                </a:solidFill>
              </a:rPr>
              <a:t>CONTENTS</a:t>
            </a:r>
          </a:p>
        </p:txBody>
      </p:sp>
      <p:sp>
        <p:nvSpPr>
          <p:cNvPr id="5" name="Text Placeholder 9"/>
          <p:cNvSpPr>
            <a:spLocks noGrp="1"/>
          </p:cNvSpPr>
          <p:nvPr>
            <p:ph type="body" sz="quarter" idx="11" hasCustomPrompt="1"/>
          </p:nvPr>
        </p:nvSpPr>
        <p:spPr>
          <a:xfrm>
            <a:off x="432000" y="1080000"/>
            <a:ext cx="8352000" cy="3703500"/>
          </a:xfrm>
          <a:prstGeom prst="rect">
            <a:avLst/>
          </a:prstGeom>
        </p:spPr>
        <p:txBody>
          <a:bodyPr lIns="0" tIns="0" rIns="0" bIns="0" numCol="2" spcCol="360000"/>
          <a:lstStyle>
            <a:lvl1pPr marL="0" indent="0" algn="l" defTabSz="287993">
              <a:lnSpc>
                <a:spcPts val="1600"/>
              </a:lnSpc>
              <a:buNone/>
              <a:defRPr sz="1200" b="1" baseline="0"/>
            </a:lvl1pPr>
            <a:lvl2pPr algn="l">
              <a:defRPr/>
            </a:lvl2pPr>
            <a:lvl3pPr algn="l">
              <a:defRPr/>
            </a:lvl3pPr>
            <a:lvl4pPr algn="l">
              <a:defRPr/>
            </a:lvl4pPr>
            <a:lvl5pPr algn="l">
              <a:defRPr/>
            </a:lvl5pPr>
          </a:lstStyle>
          <a:p>
            <a:pPr lvl="0"/>
            <a:r>
              <a:rPr lang="en-US" dirty="0"/>
              <a:t>00	Insert contents listing (2 columns)</a:t>
            </a:r>
          </a:p>
        </p:txBody>
      </p:sp>
    </p:spTree>
    <p:extLst>
      <p:ext uri="{BB962C8B-B14F-4D97-AF65-F5344CB8AC3E}">
        <p14:creationId xmlns:p14="http://schemas.microsoft.com/office/powerpoint/2010/main" val="9169840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yout - just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8801" y="399942"/>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8" name="Content Placeholder 2"/>
          <p:cNvSpPr>
            <a:spLocks noGrp="1"/>
          </p:cNvSpPr>
          <p:nvPr>
            <p:ph idx="1" hasCustomPrompt="1"/>
          </p:nvPr>
        </p:nvSpPr>
        <p:spPr>
          <a:xfrm>
            <a:off x="432000" y="1080000"/>
            <a:ext cx="8352000" cy="3703500"/>
          </a:xfrm>
          <a:prstGeom prst="rect">
            <a:avLst/>
          </a:prstGeom>
        </p:spPr>
        <p:txBody>
          <a:bodyPr lIns="0" tIns="0" rIns="0" bIns="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a:t>Body text</a:t>
            </a:r>
          </a:p>
        </p:txBody>
      </p:sp>
      <p:sp>
        <p:nvSpPr>
          <p:cNvPr id="12" name="Slide Number Placeholder 8"/>
          <p:cNvSpPr>
            <a:spLocks noGrp="1"/>
          </p:cNvSpPr>
          <p:nvPr>
            <p:ph type="sldNum" sz="quarter" idx="4"/>
          </p:nvPr>
        </p:nvSpPr>
        <p:spPr>
          <a:xfrm>
            <a:off x="8784000" y="4783500"/>
            <a:ext cx="360000" cy="360000"/>
          </a:xfrm>
          <a:prstGeom prst="rect">
            <a:avLst/>
          </a:prstGeom>
          <a:solidFill>
            <a:schemeClr val="accent1"/>
          </a:solidFill>
        </p:spPr>
        <p:txBody>
          <a:bodyPr vert="horz" lIns="0" tIns="0" rIns="0" bIns="0" rtlCol="0" anchor="ctr"/>
          <a:lstStyle>
            <a:lvl1pPr algn="ctr">
              <a:defRPr sz="1200">
                <a:solidFill>
                  <a:schemeClr val="bg1"/>
                </a:solidFill>
              </a:defRPr>
            </a:lvl1pPr>
          </a:lstStyle>
          <a:p>
            <a:fld id="{0406593E-52CF-5B45-8CFF-7309163A4729}" type="slidenum">
              <a:rPr lang="en-US" smtClean="0">
                <a:solidFill>
                  <a:srgbClr val="FFFFFF"/>
                </a:solidFill>
              </a:rPr>
              <a:pPr/>
              <a:t>‹#›</a:t>
            </a:fld>
            <a:endParaRPr lang="en-US">
              <a:solidFill>
                <a:srgbClr val="FFFFFF"/>
              </a:solidFill>
            </a:endParaRPr>
          </a:p>
        </p:txBody>
      </p:sp>
      <p:sp>
        <p:nvSpPr>
          <p:cNvPr id="4" name="Text Placeholder 3"/>
          <p:cNvSpPr>
            <a:spLocks noGrp="1"/>
          </p:cNvSpPr>
          <p:nvPr>
            <p:ph type="body" sz="quarter" idx="10" hasCustomPrompt="1"/>
          </p:nvPr>
        </p:nvSpPr>
        <p:spPr>
          <a:xfrm>
            <a:off x="388801" y="612018"/>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2051065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yout - just an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solidFill>
                  <a:srgbClr val="FFFFFF"/>
                </a:solidFill>
              </a:rPr>
              <a:pPr/>
              <a:t>‹#›</a:t>
            </a:fld>
            <a:endParaRPr lang="en-US">
              <a:solidFill>
                <a:srgbClr val="FFFFFF"/>
              </a:solidFill>
            </a:endParaRPr>
          </a:p>
        </p:txBody>
      </p:sp>
      <p:sp>
        <p:nvSpPr>
          <p:cNvPr id="10" name="Picture Placeholder 12"/>
          <p:cNvSpPr>
            <a:spLocks noGrp="1"/>
          </p:cNvSpPr>
          <p:nvPr>
            <p:ph type="pic" sz="quarter" idx="12" hasCustomPrompt="1"/>
          </p:nvPr>
        </p:nvSpPr>
        <p:spPr>
          <a:xfrm>
            <a:off x="432000" y="1080000"/>
            <a:ext cx="8352000" cy="3703138"/>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
        <p:nvSpPr>
          <p:cNvPr id="8" name="Title 1"/>
          <p:cNvSpPr>
            <a:spLocks noGrp="1"/>
          </p:cNvSpPr>
          <p:nvPr>
            <p:ph type="ctrTitle" hasCustomPrompt="1"/>
          </p:nvPr>
        </p:nvSpPr>
        <p:spPr>
          <a:xfrm>
            <a:off x="388801" y="399942"/>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9" name="Text Placeholder 3"/>
          <p:cNvSpPr>
            <a:spLocks noGrp="1"/>
          </p:cNvSpPr>
          <p:nvPr>
            <p:ph type="body" sz="quarter" idx="13" hasCustomPrompt="1"/>
          </p:nvPr>
        </p:nvSpPr>
        <p:spPr>
          <a:xfrm>
            <a:off x="388801" y="612018"/>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33368513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yout - 2 col text / med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solidFill>
                  <a:srgbClr val="FFFFFF"/>
                </a:solidFill>
              </a:rPr>
              <a:pPr/>
              <a:t>‹#›</a:t>
            </a:fld>
            <a:endParaRPr lang="en-US">
              <a:solidFill>
                <a:srgbClr val="FFFFFF"/>
              </a:solidFill>
            </a:endParaRPr>
          </a:p>
        </p:txBody>
      </p:sp>
      <p:sp>
        <p:nvSpPr>
          <p:cNvPr id="6" name="Text Placeholder 9"/>
          <p:cNvSpPr>
            <a:spLocks noGrp="1"/>
          </p:cNvSpPr>
          <p:nvPr>
            <p:ph type="body" sz="quarter" idx="11" hasCustomPrompt="1"/>
          </p:nvPr>
        </p:nvSpPr>
        <p:spPr>
          <a:xfrm>
            <a:off x="432000" y="1080000"/>
            <a:ext cx="1800000" cy="3703500"/>
          </a:xfrm>
          <a:prstGeom prst="rect">
            <a:avLst/>
          </a:prstGeom>
        </p:spPr>
        <p:txBody>
          <a:bodyPr lIns="0" tIns="0" rIns="0" bIns="0"/>
          <a:lstStyle>
            <a:lvl1pPr marL="0" indent="0" algn="l">
              <a:buNone/>
              <a:defRPr sz="1200"/>
            </a:lvl1pPr>
            <a:lvl2pPr algn="l">
              <a:defRPr/>
            </a:lvl2pPr>
            <a:lvl3pPr algn="l">
              <a:defRPr/>
            </a:lvl3pPr>
            <a:lvl4pPr algn="l">
              <a:defRPr/>
            </a:lvl4pPr>
            <a:lvl5pPr algn="l">
              <a:defRPr/>
            </a:lvl5pPr>
          </a:lstStyle>
          <a:p>
            <a:pPr lvl="0"/>
            <a:r>
              <a:rPr lang="en-US" dirty="0"/>
              <a:t>Body text</a:t>
            </a:r>
            <a:br>
              <a:rPr lang="en-US" dirty="0"/>
            </a:br>
            <a:br>
              <a:rPr lang="en-US" dirty="0"/>
            </a:br>
            <a:r>
              <a:rPr lang="en-US" dirty="0"/>
              <a:t>Graphs and graphics can be positioned over the grey box</a:t>
            </a:r>
          </a:p>
        </p:txBody>
      </p:sp>
      <p:sp>
        <p:nvSpPr>
          <p:cNvPr id="9" name="Rectangle 8"/>
          <p:cNvSpPr/>
          <p:nvPr userDrawn="1"/>
        </p:nvSpPr>
        <p:spPr>
          <a:xfrm>
            <a:off x="2592001" y="1080363"/>
            <a:ext cx="6192000" cy="3703138"/>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sp>
        <p:nvSpPr>
          <p:cNvPr id="10" name="Title 1"/>
          <p:cNvSpPr>
            <a:spLocks noGrp="1"/>
          </p:cNvSpPr>
          <p:nvPr>
            <p:ph type="ctrTitle" hasCustomPrompt="1"/>
          </p:nvPr>
        </p:nvSpPr>
        <p:spPr>
          <a:xfrm>
            <a:off x="388801" y="399942"/>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1" name="Text Placeholder 3"/>
          <p:cNvSpPr>
            <a:spLocks noGrp="1"/>
          </p:cNvSpPr>
          <p:nvPr>
            <p:ph type="body" sz="quarter" idx="12" hasCustomPrompt="1"/>
          </p:nvPr>
        </p:nvSpPr>
        <p:spPr>
          <a:xfrm>
            <a:off x="388801" y="612018"/>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107131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yout - 2 col text /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solidFill>
                  <a:srgbClr val="FFFFFF"/>
                </a:solidFill>
              </a:rPr>
              <a:pPr/>
              <a:t>‹#›</a:t>
            </a:fld>
            <a:endParaRPr lang="en-US">
              <a:solidFill>
                <a:srgbClr val="FFFFFF"/>
              </a:solidFill>
            </a:endParaRPr>
          </a:p>
        </p:txBody>
      </p:sp>
      <p:sp>
        <p:nvSpPr>
          <p:cNvPr id="10" name="Text Placeholder 9"/>
          <p:cNvSpPr>
            <a:spLocks noGrp="1"/>
          </p:cNvSpPr>
          <p:nvPr>
            <p:ph type="body" sz="quarter" idx="11" hasCustomPrompt="1"/>
          </p:nvPr>
        </p:nvSpPr>
        <p:spPr>
          <a:xfrm>
            <a:off x="432007" y="1080000"/>
            <a:ext cx="3395663" cy="3703500"/>
          </a:xfrm>
          <a:prstGeom prst="rect">
            <a:avLst/>
          </a:prstGeom>
        </p:spPr>
        <p:txBody>
          <a:bodyPr lIns="0" tIns="0" rIns="0" bIns="0"/>
          <a:lstStyle>
            <a:lvl1pPr marL="0" indent="0" algn="l">
              <a:buNone/>
              <a:defRPr sz="1200"/>
            </a:lvl1pPr>
            <a:lvl2pPr algn="l">
              <a:defRPr/>
            </a:lvl2pPr>
            <a:lvl3pPr algn="l">
              <a:defRPr/>
            </a:lvl3pPr>
            <a:lvl4pPr algn="l">
              <a:defRPr/>
            </a:lvl4pPr>
            <a:lvl5pPr algn="l">
              <a:defRPr/>
            </a:lvl5pPr>
          </a:lstStyle>
          <a:p>
            <a:pPr lvl="0"/>
            <a:r>
              <a:rPr lang="en-US" dirty="0"/>
              <a:t>Body text</a:t>
            </a:r>
          </a:p>
        </p:txBody>
      </p:sp>
      <p:sp>
        <p:nvSpPr>
          <p:cNvPr id="13" name="Picture Placeholder 12"/>
          <p:cNvSpPr>
            <a:spLocks noGrp="1"/>
          </p:cNvSpPr>
          <p:nvPr>
            <p:ph type="pic" sz="quarter" idx="12" hasCustomPrompt="1"/>
          </p:nvPr>
        </p:nvSpPr>
        <p:spPr>
          <a:xfrm>
            <a:off x="4176000" y="1080000"/>
            <a:ext cx="4608000" cy="3703138"/>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
        <p:nvSpPr>
          <p:cNvPr id="11" name="Title 1"/>
          <p:cNvSpPr>
            <a:spLocks noGrp="1"/>
          </p:cNvSpPr>
          <p:nvPr>
            <p:ph type="ctrTitle" hasCustomPrompt="1"/>
          </p:nvPr>
        </p:nvSpPr>
        <p:spPr>
          <a:xfrm>
            <a:off x="388801" y="399942"/>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2" name="Text Placeholder 3"/>
          <p:cNvSpPr>
            <a:spLocks noGrp="1"/>
          </p:cNvSpPr>
          <p:nvPr>
            <p:ph type="body" sz="quarter" idx="13" hasCustomPrompt="1"/>
          </p:nvPr>
        </p:nvSpPr>
        <p:spPr>
          <a:xfrm>
            <a:off x="388801" y="612018"/>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123293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yout - 2 col text / chart">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solidFill>
                  <a:srgbClr val="FFFFFF"/>
                </a:solidFill>
              </a:rPr>
              <a:pPr/>
              <a:t>‹#›</a:t>
            </a:fld>
            <a:endParaRPr lang="en-US">
              <a:solidFill>
                <a:srgbClr val="FFFFFF"/>
              </a:solidFill>
            </a:endParaRPr>
          </a:p>
        </p:txBody>
      </p:sp>
      <p:sp>
        <p:nvSpPr>
          <p:cNvPr id="6" name="Text Placeholder 9"/>
          <p:cNvSpPr>
            <a:spLocks noGrp="1"/>
          </p:cNvSpPr>
          <p:nvPr>
            <p:ph type="body" sz="quarter" idx="11" hasCustomPrompt="1"/>
          </p:nvPr>
        </p:nvSpPr>
        <p:spPr>
          <a:xfrm>
            <a:off x="432007" y="3136922"/>
            <a:ext cx="3395663" cy="1646578"/>
          </a:xfrm>
          <a:prstGeom prst="rect">
            <a:avLst/>
          </a:prstGeom>
        </p:spPr>
        <p:txBody>
          <a:bodyPr lIns="0" tIns="0" rIns="0" bIns="0"/>
          <a:lstStyle>
            <a:lvl1pPr marL="171446" indent="-171446" algn="l">
              <a:buClr>
                <a:schemeClr val="accent2"/>
              </a:buClr>
              <a:buFont typeface="Arial" charset="0"/>
              <a:buChar char="•"/>
              <a:defRPr sz="1200" baseline="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0" name="Rectangle 9"/>
          <p:cNvSpPr/>
          <p:nvPr userDrawn="1"/>
        </p:nvSpPr>
        <p:spPr>
          <a:xfrm>
            <a:off x="4186810" y="1080363"/>
            <a:ext cx="4597199" cy="3703138"/>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sp>
        <p:nvSpPr>
          <p:cNvPr id="11" name="Text Placeholder 9"/>
          <p:cNvSpPr>
            <a:spLocks noGrp="1"/>
          </p:cNvSpPr>
          <p:nvPr>
            <p:ph type="body" sz="quarter" idx="12" hasCustomPrompt="1"/>
          </p:nvPr>
        </p:nvSpPr>
        <p:spPr>
          <a:xfrm>
            <a:off x="432007" y="1080000"/>
            <a:ext cx="3395663" cy="1840920"/>
          </a:xfrm>
          <a:prstGeom prst="rect">
            <a:avLst/>
          </a:prstGeom>
        </p:spPr>
        <p:txBody>
          <a:bodyPr lIns="0" tIns="0" rIns="0" bIns="0" numCol="2" spcCol="288000"/>
          <a:lstStyle>
            <a:lvl1pPr marL="0" indent="0" algn="l">
              <a:buNone/>
              <a:defRPr sz="1200" baseline="0"/>
            </a:lvl1pPr>
            <a:lvl2pPr algn="l">
              <a:defRPr/>
            </a:lvl2pPr>
            <a:lvl3pPr algn="l">
              <a:defRPr/>
            </a:lvl3pPr>
            <a:lvl4pPr algn="l">
              <a:defRPr/>
            </a:lvl4pPr>
            <a:lvl5pPr algn="l">
              <a:defRPr/>
            </a:lvl5pPr>
          </a:lstStyle>
          <a:p>
            <a:pPr lvl="0"/>
            <a:r>
              <a:rPr lang="en-US" dirty="0"/>
              <a:t>Body text</a:t>
            </a:r>
            <a:br>
              <a:rPr lang="en-US" dirty="0"/>
            </a:br>
            <a:br>
              <a:rPr lang="en-US" dirty="0"/>
            </a:br>
            <a:r>
              <a:rPr lang="en-US" dirty="0"/>
              <a:t>Charts, graphs and graphics can be positioned over the grey box.</a:t>
            </a:r>
            <a:br>
              <a:rPr lang="en-US" dirty="0"/>
            </a:br>
            <a:br>
              <a:rPr lang="en-US" dirty="0"/>
            </a:br>
            <a:br>
              <a:rPr lang="en-US" dirty="0"/>
            </a:br>
            <a:r>
              <a:rPr lang="en-US" dirty="0"/>
              <a:t>Body text</a:t>
            </a:r>
          </a:p>
        </p:txBody>
      </p:sp>
      <p:sp>
        <p:nvSpPr>
          <p:cNvPr id="12" name="Title 1"/>
          <p:cNvSpPr>
            <a:spLocks noGrp="1"/>
          </p:cNvSpPr>
          <p:nvPr>
            <p:ph type="ctrTitle" hasCustomPrompt="1"/>
          </p:nvPr>
        </p:nvSpPr>
        <p:spPr>
          <a:xfrm>
            <a:off x="388801" y="399942"/>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3" name="Text Placeholder 3"/>
          <p:cNvSpPr>
            <a:spLocks noGrp="1"/>
          </p:cNvSpPr>
          <p:nvPr>
            <p:ph type="body" sz="quarter" idx="13" hasCustomPrompt="1"/>
          </p:nvPr>
        </p:nvSpPr>
        <p:spPr>
          <a:xfrm>
            <a:off x="388801" y="612018"/>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330646675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 turquoise">
    <p:bg>
      <p:bgPr>
        <a:solidFill>
          <a:schemeClr val="accent4"/>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159999" y="21600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9" name="Subtitle 2"/>
          <p:cNvSpPr>
            <a:spLocks noGrp="1"/>
          </p:cNvSpPr>
          <p:nvPr>
            <p:ph type="subTitle" idx="1" hasCustomPrompt="1"/>
          </p:nvPr>
        </p:nvSpPr>
        <p:spPr>
          <a:xfrm>
            <a:off x="2160000" y="31669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2109515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yout - 3 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solidFill>
                  <a:srgbClr val="FFFFFF"/>
                </a:solidFill>
              </a:rPr>
              <a:pPr/>
              <a:t>‹#›</a:t>
            </a:fld>
            <a:endParaRPr lang="en-US">
              <a:solidFill>
                <a:srgbClr val="FFFFFF"/>
              </a:solidFill>
            </a:endParaRPr>
          </a:p>
        </p:txBody>
      </p:sp>
      <p:sp>
        <p:nvSpPr>
          <p:cNvPr id="5" name="Text Placeholder 9"/>
          <p:cNvSpPr>
            <a:spLocks noGrp="1"/>
          </p:cNvSpPr>
          <p:nvPr>
            <p:ph type="body" sz="quarter" idx="11" hasCustomPrompt="1"/>
          </p:nvPr>
        </p:nvSpPr>
        <p:spPr>
          <a:xfrm>
            <a:off x="431999" y="1080000"/>
            <a:ext cx="2160000" cy="3703500"/>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11" name="Text Placeholder 9"/>
          <p:cNvSpPr>
            <a:spLocks noGrp="1"/>
          </p:cNvSpPr>
          <p:nvPr>
            <p:ph type="body" sz="quarter" idx="12" hasCustomPrompt="1"/>
          </p:nvPr>
        </p:nvSpPr>
        <p:spPr>
          <a:xfrm>
            <a:off x="2880000" y="1080000"/>
            <a:ext cx="2160000" cy="3703500"/>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12" name="Text Placeholder 9"/>
          <p:cNvSpPr>
            <a:spLocks noGrp="1"/>
          </p:cNvSpPr>
          <p:nvPr>
            <p:ph type="body" sz="quarter" idx="13" hasCustomPrompt="1"/>
          </p:nvPr>
        </p:nvSpPr>
        <p:spPr>
          <a:xfrm>
            <a:off x="5328002" y="1080000"/>
            <a:ext cx="3455999" cy="3703500"/>
          </a:xfrm>
          <a:prstGeom prst="rect">
            <a:avLst/>
          </a:prstGeom>
        </p:spPr>
        <p:txBody>
          <a:bodyPr lIns="0" tIns="0" rIns="0" bIns="0" numCol="1" spcCol="360000"/>
          <a:lstStyle>
            <a:lvl1pPr marL="171446" indent="-171446" algn="l">
              <a:buClr>
                <a:schemeClr val="accent2"/>
              </a:buClr>
              <a:buFont typeface="Arial" charset="0"/>
              <a:buChar char="•"/>
              <a:defRPr sz="120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3" name="Title 1"/>
          <p:cNvSpPr>
            <a:spLocks noGrp="1"/>
          </p:cNvSpPr>
          <p:nvPr>
            <p:ph type="ctrTitle" hasCustomPrompt="1"/>
          </p:nvPr>
        </p:nvSpPr>
        <p:spPr>
          <a:xfrm>
            <a:off x="388801" y="399942"/>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4" name="Text Placeholder 3"/>
          <p:cNvSpPr>
            <a:spLocks noGrp="1"/>
          </p:cNvSpPr>
          <p:nvPr>
            <p:ph type="body" sz="quarter" idx="14" hasCustomPrompt="1"/>
          </p:nvPr>
        </p:nvSpPr>
        <p:spPr>
          <a:xfrm>
            <a:off x="388801" y="612018"/>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36750940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yout - 2 row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solidFill>
                  <a:srgbClr val="FFFFFF"/>
                </a:solidFill>
              </a:rPr>
              <a:pPr/>
              <a:t>‹#›</a:t>
            </a:fld>
            <a:endParaRPr lang="en-US">
              <a:solidFill>
                <a:srgbClr val="FFFFFF"/>
              </a:solidFill>
            </a:endParaRPr>
          </a:p>
        </p:txBody>
      </p:sp>
      <p:sp>
        <p:nvSpPr>
          <p:cNvPr id="5" name="Text Placeholder 9"/>
          <p:cNvSpPr>
            <a:spLocks noGrp="1"/>
          </p:cNvSpPr>
          <p:nvPr>
            <p:ph type="body" sz="quarter" idx="11" hasCustomPrompt="1"/>
          </p:nvPr>
        </p:nvSpPr>
        <p:spPr>
          <a:xfrm>
            <a:off x="431999" y="1080009"/>
            <a:ext cx="8352000" cy="1670075"/>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7" name="Text Placeholder 9"/>
          <p:cNvSpPr>
            <a:spLocks noGrp="1"/>
          </p:cNvSpPr>
          <p:nvPr>
            <p:ph type="body" sz="quarter" idx="13" hasCustomPrompt="1"/>
          </p:nvPr>
        </p:nvSpPr>
        <p:spPr>
          <a:xfrm>
            <a:off x="432000" y="2966094"/>
            <a:ext cx="8352000" cy="1817423"/>
          </a:xfrm>
          <a:prstGeom prst="rect">
            <a:avLst/>
          </a:prstGeom>
        </p:spPr>
        <p:txBody>
          <a:bodyPr lIns="0" tIns="0" rIns="0" bIns="0" numCol="1" spcCol="360000"/>
          <a:lstStyle>
            <a:lvl1pPr marL="171446" indent="-171446" algn="l">
              <a:buClr>
                <a:schemeClr val="accent2"/>
              </a:buClr>
              <a:buFont typeface="Arial" charset="0"/>
              <a:buChar char="•"/>
              <a:defRPr sz="120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1" name="Title 1"/>
          <p:cNvSpPr>
            <a:spLocks noGrp="1"/>
          </p:cNvSpPr>
          <p:nvPr>
            <p:ph type="ctrTitle" hasCustomPrompt="1"/>
          </p:nvPr>
        </p:nvSpPr>
        <p:spPr>
          <a:xfrm>
            <a:off x="388801" y="399942"/>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2" name="Text Placeholder 3"/>
          <p:cNvSpPr>
            <a:spLocks noGrp="1"/>
          </p:cNvSpPr>
          <p:nvPr>
            <p:ph type="body" sz="quarter" idx="14" hasCustomPrompt="1"/>
          </p:nvPr>
        </p:nvSpPr>
        <p:spPr>
          <a:xfrm>
            <a:off x="388801" y="612018"/>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7610732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6858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381000" y="1143000"/>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
          <p:cNvSpPr>
            <a:spLocks noGrp="1" noChangeArrowheads="1"/>
          </p:cNvSpPr>
          <p:nvPr>
            <p:ph type="ftr" sz="quarter" idx="10"/>
          </p:nvPr>
        </p:nvSpPr>
        <p:spPr>
          <a:xfrm>
            <a:off x="611194" y="4683919"/>
            <a:ext cx="7705725" cy="357188"/>
          </a:xfrm>
          <a:prstGeom prst="rect">
            <a:avLst/>
          </a:prstGeom>
          <a:ln/>
        </p:spPr>
        <p:txBody>
          <a:bodyPr/>
          <a:lstStyle>
            <a:lvl1pPr>
              <a:defRPr/>
            </a:lvl1pPr>
          </a:lstStyle>
          <a:p>
            <a:pPr>
              <a:defRPr/>
            </a:pPr>
            <a:r>
              <a:rPr lang="en-GB">
                <a:solidFill>
                  <a:srgbClr val="000000"/>
                </a:solidFill>
              </a:rPr>
              <a:t>DMW AHE Conference June 2017</a:t>
            </a:r>
          </a:p>
        </p:txBody>
      </p:sp>
    </p:spTree>
    <p:extLst>
      <p:ext uri="{BB962C8B-B14F-4D97-AF65-F5344CB8AC3E}">
        <p14:creationId xmlns:p14="http://schemas.microsoft.com/office/powerpoint/2010/main" val="34659137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6858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381000" y="1143000"/>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2000" y="1143000"/>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
          <p:cNvSpPr>
            <a:spLocks noGrp="1" noChangeArrowheads="1"/>
          </p:cNvSpPr>
          <p:nvPr>
            <p:ph type="ftr" sz="quarter" idx="10"/>
          </p:nvPr>
        </p:nvSpPr>
        <p:spPr>
          <a:xfrm>
            <a:off x="611194" y="4683919"/>
            <a:ext cx="7705725" cy="357188"/>
          </a:xfrm>
          <a:prstGeom prst="rect">
            <a:avLst/>
          </a:prstGeom>
          <a:ln/>
        </p:spPr>
        <p:txBody>
          <a:bodyPr/>
          <a:lstStyle>
            <a:lvl1pPr>
              <a:defRPr/>
            </a:lvl1pPr>
          </a:lstStyle>
          <a:p>
            <a:pPr>
              <a:defRPr/>
            </a:pPr>
            <a:r>
              <a:rPr lang="en-GB">
                <a:solidFill>
                  <a:srgbClr val="000000"/>
                </a:solidFill>
              </a:rPr>
              <a:t>DMW BUiD Open Lecture November 2012</a:t>
            </a:r>
          </a:p>
        </p:txBody>
      </p:sp>
    </p:spTree>
    <p:extLst>
      <p:ext uri="{BB962C8B-B14F-4D97-AF65-F5344CB8AC3E}">
        <p14:creationId xmlns:p14="http://schemas.microsoft.com/office/powerpoint/2010/main" val="42042646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0"/>
          <p:cNvSpPr>
            <a:spLocks noGrp="1" noChangeArrowheads="1"/>
          </p:cNvSpPr>
          <p:nvPr>
            <p:ph type="ftr" sz="quarter" idx="10"/>
          </p:nvPr>
        </p:nvSpPr>
        <p:spPr>
          <a:xfrm>
            <a:off x="611194" y="4683919"/>
            <a:ext cx="7705725" cy="357188"/>
          </a:xfrm>
          <a:prstGeom prst="rect">
            <a:avLst/>
          </a:prstGeom>
          <a:ln/>
        </p:spPr>
        <p:txBody>
          <a:bodyPr/>
          <a:lstStyle>
            <a:lvl1pPr>
              <a:defRPr/>
            </a:lvl1pPr>
          </a:lstStyle>
          <a:p>
            <a:pPr>
              <a:defRPr/>
            </a:pPr>
            <a:r>
              <a:rPr lang="en-GB">
                <a:solidFill>
                  <a:srgbClr val="000000"/>
                </a:solidFill>
              </a:rPr>
              <a:t>DMW AHE Conference June 2017</a:t>
            </a:r>
          </a:p>
        </p:txBody>
      </p:sp>
    </p:spTree>
    <p:extLst>
      <p:ext uri="{BB962C8B-B14F-4D97-AF65-F5344CB8AC3E}">
        <p14:creationId xmlns:p14="http://schemas.microsoft.com/office/powerpoint/2010/main" val="8853749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sz="half" idx="13"/>
          </p:nvPr>
        </p:nvSpPr>
        <p:spPr>
          <a:xfrm>
            <a:off x="2000250" y="354955"/>
            <a:ext cx="5143501" cy="3114230"/>
          </a:xfrm>
          <a:prstGeom prst="rect">
            <a:avLst/>
          </a:prstGeom>
        </p:spPr>
        <p:txBody>
          <a:bodyPr lIns="68579" tIns="34289" rIns="68579" bIns="34289" anchor="t">
            <a:noAutofit/>
          </a:bodyPr>
          <a:lstStyle/>
          <a:p>
            <a:endParaRPr/>
          </a:p>
        </p:txBody>
      </p:sp>
      <p:sp>
        <p:nvSpPr>
          <p:cNvPr id="21" name="Texto del título"/>
          <p:cNvSpPr txBox="1">
            <a:spLocks noGrp="1"/>
          </p:cNvSpPr>
          <p:nvPr>
            <p:ph type="title"/>
          </p:nvPr>
        </p:nvSpPr>
        <p:spPr>
          <a:xfrm>
            <a:off x="1812726" y="3542853"/>
            <a:ext cx="5518548" cy="750095"/>
          </a:xfrm>
          <a:prstGeom prst="rect">
            <a:avLst/>
          </a:prstGeom>
        </p:spPr>
        <p:txBody>
          <a:bodyPr lIns="68580" tIns="34290" rIns="68580" bIns="34290" anchor="b"/>
          <a:lstStyle/>
          <a:p>
            <a:r>
              <a:t>Texto del título</a:t>
            </a:r>
          </a:p>
        </p:txBody>
      </p:sp>
      <p:sp>
        <p:nvSpPr>
          <p:cNvPr id="22" name="Nivel de texto 1…"/>
          <p:cNvSpPr txBox="1">
            <a:spLocks noGrp="1"/>
          </p:cNvSpPr>
          <p:nvPr>
            <p:ph type="body" sz="quarter" idx="1"/>
          </p:nvPr>
        </p:nvSpPr>
        <p:spPr>
          <a:xfrm>
            <a:off x="1812726" y="4299645"/>
            <a:ext cx="5518548" cy="596057"/>
          </a:xfrm>
          <a:prstGeom prst="rect">
            <a:avLst/>
          </a:prstGeom>
        </p:spPr>
        <p:txBody>
          <a:bodyPr lIns="68580" tIns="34290" rIns="68580" bIns="34290" anchor="t"/>
          <a:lstStyle>
            <a:lvl1pPr marL="0" indent="0" algn="ctr">
              <a:spcBef>
                <a:spcPts val="0"/>
              </a:spcBef>
              <a:buSzTx/>
              <a:buNone/>
              <a:defRPr sz="2000"/>
            </a:lvl1pPr>
            <a:lvl2pPr marL="0" indent="171450" algn="ctr">
              <a:spcBef>
                <a:spcPts val="0"/>
              </a:spcBef>
              <a:buSzTx/>
              <a:buNone/>
              <a:defRPr sz="2000"/>
            </a:lvl2pPr>
            <a:lvl3pPr marL="0" indent="342900" algn="ctr">
              <a:spcBef>
                <a:spcPts val="0"/>
              </a:spcBef>
              <a:buSzTx/>
              <a:buNone/>
              <a:defRPr sz="2000"/>
            </a:lvl3pPr>
            <a:lvl4pPr marL="0" indent="514350" algn="ctr">
              <a:spcBef>
                <a:spcPts val="0"/>
              </a:spcBef>
              <a:buSzTx/>
              <a:buNone/>
              <a:defRPr sz="2000"/>
            </a:lvl4pPr>
            <a:lvl5pPr marL="0" indent="685800" algn="ctr">
              <a:spcBef>
                <a:spcPts val="0"/>
              </a:spcBef>
              <a:buSzTx/>
              <a:buNone/>
              <a:defRPr sz="2000"/>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404871245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 contents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7" name="TextBox 6"/>
          <p:cNvSpPr txBox="1"/>
          <p:nvPr userDrawn="1"/>
        </p:nvSpPr>
        <p:spPr>
          <a:xfrm>
            <a:off x="3964998" y="379307"/>
            <a:ext cx="1017437" cy="207877"/>
          </a:xfrm>
          <a:prstGeom prst="rect">
            <a:avLst/>
          </a:prstGeom>
          <a:solidFill>
            <a:schemeClr val="accent1"/>
          </a:solidFill>
        </p:spPr>
        <p:txBody>
          <a:bodyPr wrap="square" lIns="36000" tIns="0" rIns="0" bIns="0" rtlCol="0" anchor="ctr" anchorCtr="0">
            <a:spAutoFit/>
          </a:bodyPr>
          <a:lstStyle/>
          <a:p>
            <a:r>
              <a:rPr lang="en-US" sz="1351" b="1">
                <a:solidFill>
                  <a:schemeClr val="bg1"/>
                </a:solidFill>
              </a:rPr>
              <a:t>CONTENTS</a:t>
            </a:r>
          </a:p>
        </p:txBody>
      </p:sp>
      <p:sp>
        <p:nvSpPr>
          <p:cNvPr id="5" name="Text Placeholder 4"/>
          <p:cNvSpPr>
            <a:spLocks noGrp="1"/>
          </p:cNvSpPr>
          <p:nvPr>
            <p:ph type="body" sz="quarter" idx="11" hasCustomPrompt="1"/>
          </p:nvPr>
        </p:nvSpPr>
        <p:spPr>
          <a:xfrm>
            <a:off x="3964960" y="788564"/>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01</a:t>
            </a:r>
          </a:p>
        </p:txBody>
      </p:sp>
      <p:sp>
        <p:nvSpPr>
          <p:cNvPr id="32" name="Text Placeholder 31"/>
          <p:cNvSpPr>
            <a:spLocks noGrp="1"/>
          </p:cNvSpPr>
          <p:nvPr>
            <p:ph type="body" sz="quarter" idx="12" hasCustomPrompt="1"/>
          </p:nvPr>
        </p:nvSpPr>
        <p:spPr>
          <a:xfrm>
            <a:off x="4504960" y="788545"/>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36" name="Text Placeholder 31"/>
          <p:cNvSpPr>
            <a:spLocks noGrp="1"/>
          </p:cNvSpPr>
          <p:nvPr>
            <p:ph type="body" sz="quarter" idx="13" hasCustomPrompt="1"/>
          </p:nvPr>
        </p:nvSpPr>
        <p:spPr>
          <a:xfrm>
            <a:off x="4504960" y="1057683"/>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37" name="Text Placeholder 4"/>
          <p:cNvSpPr>
            <a:spLocks noGrp="1"/>
          </p:cNvSpPr>
          <p:nvPr>
            <p:ph type="body" sz="quarter" idx="14" hasCustomPrompt="1"/>
          </p:nvPr>
        </p:nvSpPr>
        <p:spPr>
          <a:xfrm>
            <a:off x="3964960" y="1489071"/>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02</a:t>
            </a:r>
          </a:p>
        </p:txBody>
      </p:sp>
      <p:sp>
        <p:nvSpPr>
          <p:cNvPr id="38" name="Text Placeholder 31"/>
          <p:cNvSpPr>
            <a:spLocks noGrp="1"/>
          </p:cNvSpPr>
          <p:nvPr>
            <p:ph type="body" sz="quarter" idx="15" hasCustomPrompt="1"/>
          </p:nvPr>
        </p:nvSpPr>
        <p:spPr>
          <a:xfrm>
            <a:off x="4504960" y="1489054"/>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39" name="Text Placeholder 31"/>
          <p:cNvSpPr>
            <a:spLocks noGrp="1"/>
          </p:cNvSpPr>
          <p:nvPr>
            <p:ph type="body" sz="quarter" idx="16" hasCustomPrompt="1"/>
          </p:nvPr>
        </p:nvSpPr>
        <p:spPr>
          <a:xfrm>
            <a:off x="4504960" y="1758190"/>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0" name="Text Placeholder 4"/>
          <p:cNvSpPr>
            <a:spLocks noGrp="1"/>
          </p:cNvSpPr>
          <p:nvPr>
            <p:ph type="body" sz="quarter" idx="17" hasCustomPrompt="1"/>
          </p:nvPr>
        </p:nvSpPr>
        <p:spPr>
          <a:xfrm>
            <a:off x="3964960" y="2189578"/>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03</a:t>
            </a:r>
          </a:p>
        </p:txBody>
      </p:sp>
      <p:sp>
        <p:nvSpPr>
          <p:cNvPr id="41" name="Text Placeholder 31"/>
          <p:cNvSpPr>
            <a:spLocks noGrp="1"/>
          </p:cNvSpPr>
          <p:nvPr>
            <p:ph type="body" sz="quarter" idx="18" hasCustomPrompt="1"/>
          </p:nvPr>
        </p:nvSpPr>
        <p:spPr>
          <a:xfrm>
            <a:off x="4504960" y="2189560"/>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2" name="Text Placeholder 31"/>
          <p:cNvSpPr>
            <a:spLocks noGrp="1"/>
          </p:cNvSpPr>
          <p:nvPr>
            <p:ph type="body" sz="quarter" idx="19" hasCustomPrompt="1"/>
          </p:nvPr>
        </p:nvSpPr>
        <p:spPr>
          <a:xfrm>
            <a:off x="4504960" y="2458697"/>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3" name="Text Placeholder 4"/>
          <p:cNvSpPr>
            <a:spLocks noGrp="1"/>
          </p:cNvSpPr>
          <p:nvPr>
            <p:ph type="body" sz="quarter" idx="20" hasCustomPrompt="1"/>
          </p:nvPr>
        </p:nvSpPr>
        <p:spPr>
          <a:xfrm>
            <a:off x="3964960" y="2890083"/>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04</a:t>
            </a:r>
          </a:p>
        </p:txBody>
      </p:sp>
      <p:sp>
        <p:nvSpPr>
          <p:cNvPr id="44" name="Text Placeholder 31"/>
          <p:cNvSpPr>
            <a:spLocks noGrp="1"/>
          </p:cNvSpPr>
          <p:nvPr>
            <p:ph type="body" sz="quarter" idx="21" hasCustomPrompt="1"/>
          </p:nvPr>
        </p:nvSpPr>
        <p:spPr>
          <a:xfrm>
            <a:off x="4504960" y="2890066"/>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5" name="Text Placeholder 31"/>
          <p:cNvSpPr>
            <a:spLocks noGrp="1"/>
          </p:cNvSpPr>
          <p:nvPr>
            <p:ph type="body" sz="quarter" idx="22" hasCustomPrompt="1"/>
          </p:nvPr>
        </p:nvSpPr>
        <p:spPr>
          <a:xfrm>
            <a:off x="4504960" y="3159204"/>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6" name="Text Placeholder 4"/>
          <p:cNvSpPr>
            <a:spLocks noGrp="1"/>
          </p:cNvSpPr>
          <p:nvPr>
            <p:ph type="body" sz="quarter" idx="23" hasCustomPrompt="1"/>
          </p:nvPr>
        </p:nvSpPr>
        <p:spPr>
          <a:xfrm>
            <a:off x="3964960" y="3590591"/>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05</a:t>
            </a:r>
          </a:p>
        </p:txBody>
      </p:sp>
      <p:sp>
        <p:nvSpPr>
          <p:cNvPr id="47" name="Text Placeholder 31"/>
          <p:cNvSpPr>
            <a:spLocks noGrp="1"/>
          </p:cNvSpPr>
          <p:nvPr>
            <p:ph type="body" sz="quarter" idx="24" hasCustomPrompt="1"/>
          </p:nvPr>
        </p:nvSpPr>
        <p:spPr>
          <a:xfrm>
            <a:off x="4504960" y="3590575"/>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8" name="Text Placeholder 31"/>
          <p:cNvSpPr>
            <a:spLocks noGrp="1"/>
          </p:cNvSpPr>
          <p:nvPr>
            <p:ph type="body" sz="quarter" idx="25" hasCustomPrompt="1"/>
          </p:nvPr>
        </p:nvSpPr>
        <p:spPr>
          <a:xfrm>
            <a:off x="4504960" y="3859711"/>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9" name="Text Placeholder 4"/>
          <p:cNvSpPr>
            <a:spLocks noGrp="1"/>
          </p:cNvSpPr>
          <p:nvPr>
            <p:ph type="body" sz="quarter" idx="26" hasCustomPrompt="1"/>
          </p:nvPr>
        </p:nvSpPr>
        <p:spPr>
          <a:xfrm>
            <a:off x="3964960" y="4291099"/>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06</a:t>
            </a:r>
          </a:p>
        </p:txBody>
      </p:sp>
      <p:sp>
        <p:nvSpPr>
          <p:cNvPr id="50" name="Text Placeholder 31"/>
          <p:cNvSpPr>
            <a:spLocks noGrp="1"/>
          </p:cNvSpPr>
          <p:nvPr>
            <p:ph type="body" sz="quarter" idx="27" hasCustomPrompt="1"/>
          </p:nvPr>
        </p:nvSpPr>
        <p:spPr>
          <a:xfrm>
            <a:off x="4504960" y="4291081"/>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51" name="Text Placeholder 31"/>
          <p:cNvSpPr>
            <a:spLocks noGrp="1"/>
          </p:cNvSpPr>
          <p:nvPr>
            <p:ph type="body" sz="quarter" idx="28" hasCustomPrompt="1"/>
          </p:nvPr>
        </p:nvSpPr>
        <p:spPr>
          <a:xfrm>
            <a:off x="4504960" y="4560218"/>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3" name="Picture Placeholder 12"/>
          <p:cNvSpPr>
            <a:spLocks noGrp="1"/>
          </p:cNvSpPr>
          <p:nvPr>
            <p:ph type="pic" sz="quarter" idx="29" hasCustomPrompt="1"/>
          </p:nvPr>
        </p:nvSpPr>
        <p:spPr>
          <a:xfrm>
            <a:off x="0" y="0"/>
            <a:ext cx="3600000" cy="5143500"/>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Tree>
    <p:extLst>
      <p:ext uri="{BB962C8B-B14F-4D97-AF65-F5344CB8AC3E}">
        <p14:creationId xmlns:p14="http://schemas.microsoft.com/office/powerpoint/2010/main" val="941870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 contents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4" name="TextBox 3"/>
          <p:cNvSpPr txBox="1"/>
          <p:nvPr userDrawn="1"/>
        </p:nvSpPr>
        <p:spPr>
          <a:xfrm>
            <a:off x="388809" y="401888"/>
            <a:ext cx="1017437" cy="207877"/>
          </a:xfrm>
          <a:prstGeom prst="rect">
            <a:avLst/>
          </a:prstGeom>
          <a:solidFill>
            <a:schemeClr val="accent1"/>
          </a:solidFill>
        </p:spPr>
        <p:txBody>
          <a:bodyPr wrap="square" lIns="36000" tIns="0" rIns="0" bIns="0" rtlCol="0" anchor="ctr" anchorCtr="0">
            <a:spAutoFit/>
          </a:bodyPr>
          <a:lstStyle/>
          <a:p>
            <a:r>
              <a:rPr lang="en-US" sz="1351" b="1">
                <a:solidFill>
                  <a:schemeClr val="bg1"/>
                </a:solidFill>
              </a:rPr>
              <a:t>CONTENTS</a:t>
            </a:r>
          </a:p>
        </p:txBody>
      </p:sp>
      <p:sp>
        <p:nvSpPr>
          <p:cNvPr id="5" name="Text Placeholder 9"/>
          <p:cNvSpPr>
            <a:spLocks noGrp="1"/>
          </p:cNvSpPr>
          <p:nvPr>
            <p:ph type="body" sz="quarter" idx="11" hasCustomPrompt="1"/>
          </p:nvPr>
        </p:nvSpPr>
        <p:spPr>
          <a:xfrm>
            <a:off x="432000" y="1080000"/>
            <a:ext cx="8352000" cy="3703500"/>
          </a:xfrm>
          <a:prstGeom prst="rect">
            <a:avLst/>
          </a:prstGeom>
        </p:spPr>
        <p:txBody>
          <a:bodyPr lIns="0" tIns="0" rIns="0" bIns="0" numCol="2" spcCol="360000"/>
          <a:lstStyle>
            <a:lvl1pPr marL="0" indent="0" algn="l" defTabSz="287993">
              <a:lnSpc>
                <a:spcPts val="1600"/>
              </a:lnSpc>
              <a:buNone/>
              <a:defRPr sz="1200" b="1" baseline="0"/>
            </a:lvl1pPr>
            <a:lvl2pPr algn="l">
              <a:defRPr/>
            </a:lvl2pPr>
            <a:lvl3pPr algn="l">
              <a:defRPr/>
            </a:lvl3pPr>
            <a:lvl4pPr algn="l">
              <a:defRPr/>
            </a:lvl4pPr>
            <a:lvl5pPr algn="l">
              <a:defRPr/>
            </a:lvl5pPr>
          </a:lstStyle>
          <a:p>
            <a:pPr lvl="0"/>
            <a:r>
              <a:rPr lang="en-US" dirty="0"/>
              <a:t>00	Insert contents listing (2 columns)</a:t>
            </a:r>
          </a:p>
        </p:txBody>
      </p:sp>
    </p:spTree>
    <p:extLst>
      <p:ext uri="{BB962C8B-B14F-4D97-AF65-F5344CB8AC3E}">
        <p14:creationId xmlns:p14="http://schemas.microsoft.com/office/powerpoint/2010/main" val="190977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 just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8801" y="399943"/>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8" name="Content Placeholder 2"/>
          <p:cNvSpPr>
            <a:spLocks noGrp="1"/>
          </p:cNvSpPr>
          <p:nvPr>
            <p:ph idx="1" hasCustomPrompt="1"/>
          </p:nvPr>
        </p:nvSpPr>
        <p:spPr>
          <a:xfrm>
            <a:off x="432000" y="1080000"/>
            <a:ext cx="8352000" cy="3703500"/>
          </a:xfrm>
          <a:prstGeom prst="rect">
            <a:avLst/>
          </a:prstGeom>
        </p:spPr>
        <p:txBody>
          <a:bodyPr lIns="0" tIns="0" rIns="0" bIns="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a:t>Body text</a:t>
            </a:r>
          </a:p>
        </p:txBody>
      </p:sp>
      <p:sp>
        <p:nvSpPr>
          <p:cNvPr id="12" name="Slide Number Placeholder 8"/>
          <p:cNvSpPr>
            <a:spLocks noGrp="1"/>
          </p:cNvSpPr>
          <p:nvPr>
            <p:ph type="sldNum" sz="quarter" idx="4"/>
          </p:nvPr>
        </p:nvSpPr>
        <p:spPr>
          <a:xfrm>
            <a:off x="8784000" y="4783500"/>
            <a:ext cx="360000" cy="360000"/>
          </a:xfrm>
          <a:prstGeom prst="rect">
            <a:avLst/>
          </a:prstGeom>
          <a:solidFill>
            <a:schemeClr val="accent1"/>
          </a:solidFill>
        </p:spPr>
        <p:txBody>
          <a:bodyPr vert="horz" lIns="0" tIns="0" rIns="0" bIns="0" rtlCol="0" anchor="ctr"/>
          <a:lstStyle>
            <a:lvl1pPr algn="ctr">
              <a:defRPr sz="1200">
                <a:solidFill>
                  <a:schemeClr val="bg1"/>
                </a:solidFill>
              </a:defRPr>
            </a:lvl1pPr>
          </a:lstStyle>
          <a:p>
            <a:fld id="{0406593E-52CF-5B45-8CFF-7309163A4729}" type="slidenum">
              <a:rPr lang="en-US" smtClean="0"/>
              <a:pPr/>
              <a:t>‹#›</a:t>
            </a:fld>
            <a:endParaRPr lang="en-US"/>
          </a:p>
        </p:txBody>
      </p:sp>
      <p:sp>
        <p:nvSpPr>
          <p:cNvPr id="4" name="Text Placeholder 3"/>
          <p:cNvSpPr>
            <a:spLocks noGrp="1"/>
          </p:cNvSpPr>
          <p:nvPr>
            <p:ph type="body" sz="quarter" idx="10" hasCustomPrompt="1"/>
          </p:nvPr>
        </p:nvSpPr>
        <p:spPr>
          <a:xfrm>
            <a:off x="388801" y="612019"/>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9095452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2.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3.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4.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3.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5.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4.png"/><Relationship Id="rId2" Type="http://schemas.openxmlformats.org/officeDocument/2006/relationships/slideLayout" Target="../slideLayouts/slideLayout41.xml"/><Relationship Id="rId16" Type="http://schemas.openxmlformats.org/officeDocument/2006/relationships/oleObject" Target="../embeddings/oleObject1.bin"/><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vmlDrawing" Target="../drawings/vmlDrawing1.v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2.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9896473"/>
      </p:ext>
    </p:extLst>
  </p:cSld>
  <p:clrMap bg1="lt1" tx1="dk1" bg2="lt2" tx2="dk2" accent1="accent1" accent2="accent2" accent3="accent3" accent4="accent4" accent5="accent5" accent6="accent6" hlink="hlink" folHlink="folHlink"/>
  <p:sldLayoutIdLst>
    <p:sldLayoutId id="2147483661" r:id="rId1"/>
    <p:sldLayoutId id="2147483772" r:id="rId2"/>
  </p:sldLayoutIdLst>
  <p:hf sldNum="0" hd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52031" y="165600"/>
            <a:ext cx="631509" cy="432036"/>
          </a:xfrm>
          <a:prstGeom prst="rect">
            <a:avLst/>
          </a:prstGeom>
        </p:spPr>
      </p:pic>
    </p:spTree>
    <p:extLst>
      <p:ext uri="{BB962C8B-B14F-4D97-AF65-F5344CB8AC3E}">
        <p14:creationId xmlns:p14="http://schemas.microsoft.com/office/powerpoint/2010/main" val="1464631393"/>
      </p:ext>
    </p:extLst>
  </p:cSld>
  <p:clrMap bg1="lt1" tx1="dk1" bg2="lt2" tx2="dk2" accent1="accent1" accent2="accent2" accent3="accent3" accent4="accent4" accent5="accent5" accent6="accent6" hlink="hlink" folHlink="folHlink"/>
  <p:sldLayoutIdLst>
    <p:sldLayoutId id="2147483680" r:id="rId1"/>
    <p:sldLayoutId id="2147483677" r:id="rId2"/>
    <p:sldLayoutId id="2147483678" r:id="rId3"/>
    <p:sldLayoutId id="2147483679" r:id="rId4"/>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50579" y="165793"/>
            <a:ext cx="644992" cy="443430"/>
          </a:xfrm>
          <a:prstGeom prst="rect">
            <a:avLst/>
          </a:prstGeom>
        </p:spPr>
      </p:pic>
      <p:sp>
        <p:nvSpPr>
          <p:cNvPr id="9" name="Slide Number Placeholder 8"/>
          <p:cNvSpPr>
            <a:spLocks noGrp="1"/>
          </p:cNvSpPr>
          <p:nvPr>
            <p:ph type="sldNum" sz="quarter" idx="4"/>
          </p:nvPr>
        </p:nvSpPr>
        <p:spPr>
          <a:xfrm>
            <a:off x="8784000" y="4783500"/>
            <a:ext cx="360000" cy="360000"/>
          </a:xfrm>
          <a:prstGeom prst="rect">
            <a:avLst/>
          </a:prstGeom>
          <a:solidFill>
            <a:schemeClr val="accent1"/>
          </a:solidFill>
        </p:spPr>
        <p:txBody>
          <a:bodyPr vert="horz" lIns="0" tIns="0" rIns="0" bIns="0" rtlCol="0" anchor="ctr"/>
          <a:lstStyle>
            <a:lvl1pPr algn="ctr">
              <a:defRPr sz="1200">
                <a:solidFill>
                  <a:schemeClr val="bg1"/>
                </a:solidFill>
              </a:defRPr>
            </a:lvl1pPr>
          </a:lstStyle>
          <a:p>
            <a:fld id="{0406593E-52CF-5B45-8CFF-7309163A4729}" type="slidenum">
              <a:rPr lang="en-US" smtClean="0"/>
              <a:pPr/>
              <a:t>‹#›</a:t>
            </a:fld>
            <a:endParaRPr lang="en-US"/>
          </a:p>
        </p:txBody>
      </p:sp>
    </p:spTree>
    <p:extLst>
      <p:ext uri="{BB962C8B-B14F-4D97-AF65-F5344CB8AC3E}">
        <p14:creationId xmlns:p14="http://schemas.microsoft.com/office/powerpoint/2010/main" val="17439023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73" r:id="rId3"/>
    <p:sldLayoutId id="2147483683" r:id="rId4"/>
    <p:sldLayoutId id="2147483685" r:id="rId5"/>
    <p:sldLayoutId id="2147483681" r:id="rId6"/>
    <p:sldLayoutId id="2147483684" r:id="rId7"/>
    <p:sldLayoutId id="2147483682" r:id="rId8"/>
    <p:sldLayoutId id="2147483686" r:id="rId9"/>
    <p:sldLayoutId id="2147483737" r:id="rId10"/>
    <p:sldLayoutId id="2147483739" r:id="rId11"/>
    <p:sldLayoutId id="2147483741" r:id="rId12"/>
    <p:sldLayoutId id="2147483742" r:id="rId13"/>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1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ED99F8-E22C-4D15-85F7-8D466F90469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093944" y="150223"/>
            <a:ext cx="812841" cy="419120"/>
          </a:xfrm>
          <a:prstGeom prst="rect">
            <a:avLst/>
          </a:prstGeom>
        </p:spPr>
      </p:pic>
    </p:spTree>
    <p:extLst>
      <p:ext uri="{BB962C8B-B14F-4D97-AF65-F5344CB8AC3E}">
        <p14:creationId xmlns:p14="http://schemas.microsoft.com/office/powerpoint/2010/main" val="105352011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773" r:id="rId1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ED99F8-E22C-4D15-85F7-8D466F90469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093944" y="150223"/>
            <a:ext cx="812841" cy="419120"/>
          </a:xfrm>
          <a:prstGeom prst="rect">
            <a:avLst/>
          </a:prstGeom>
        </p:spPr>
      </p:pic>
    </p:spTree>
    <p:extLst>
      <p:ext uri="{BB962C8B-B14F-4D97-AF65-F5344CB8AC3E}">
        <p14:creationId xmlns:p14="http://schemas.microsoft.com/office/powerpoint/2010/main" val="412157795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74" r:id="rId1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286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381000" y="1143000"/>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graphicFrame>
        <p:nvGraphicFramePr>
          <p:cNvPr id="1028" name="Object 17"/>
          <p:cNvGraphicFramePr>
            <a:graphicFrameLocks noChangeAspect="1"/>
          </p:cNvGraphicFramePr>
          <p:nvPr/>
        </p:nvGraphicFramePr>
        <p:xfrm>
          <a:off x="7840672" y="141685"/>
          <a:ext cx="1227137" cy="833438"/>
        </p:xfrm>
        <a:graphic>
          <a:graphicData uri="http://schemas.openxmlformats.org/presentationml/2006/ole">
            <mc:AlternateContent xmlns:mc="http://schemas.openxmlformats.org/markup-compatibility/2006">
              <mc:Choice xmlns:v="urn:schemas-microsoft-com:vml" Requires="v">
                <p:oleObj spid="_x0000_s3223" name="Photo Editor Photo" r:id="rId16" imgW="6400000" imgH="5792008" progId="MSPhotoEd.3">
                  <p:embed/>
                </p:oleObj>
              </mc:Choice>
              <mc:Fallback>
                <p:oleObj name="Photo Editor Photo" r:id="rId16" imgW="6400000" imgH="5792008" progId="MSPhotoEd.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40672" y="141685"/>
                        <a:ext cx="1227137"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18"/>
          <p:cNvSpPr txBox="1">
            <a:spLocks noChangeArrowheads="1"/>
          </p:cNvSpPr>
          <p:nvPr userDrawn="1"/>
        </p:nvSpPr>
        <p:spPr bwMode="auto">
          <a:xfrm>
            <a:off x="222250" y="4677970"/>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defTabSz="914400" eaLnBrk="1" fontAlgn="base" hangingPunct="1">
              <a:spcBef>
                <a:spcPct val="0"/>
              </a:spcBef>
              <a:spcAft>
                <a:spcPct val="0"/>
              </a:spcAft>
              <a:defRPr/>
            </a:pPr>
            <a:endParaRPr lang="en-US" sz="1400" b="1">
              <a:solidFill>
                <a:srgbClr val="000000"/>
              </a:solidFill>
            </a:endParaRPr>
          </a:p>
        </p:txBody>
      </p:sp>
      <p:sp>
        <p:nvSpPr>
          <p:cNvPr id="309268" name="Rectangle 20"/>
          <p:cNvSpPr>
            <a:spLocks noGrp="1" noChangeArrowheads="1"/>
          </p:cNvSpPr>
          <p:nvPr>
            <p:ph type="ftr" sz="quarter" idx="3"/>
          </p:nvPr>
        </p:nvSpPr>
        <p:spPr bwMode="auto">
          <a:xfrm>
            <a:off x="611196" y="4683919"/>
            <a:ext cx="7705725"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8C"/>
                </a:solidFill>
                <a:latin typeface="Arial" charset="0"/>
              </a:defRPr>
            </a:lvl1pPr>
          </a:lstStyle>
          <a:p>
            <a:pPr defTabSz="914400" fontAlgn="base">
              <a:spcBef>
                <a:spcPct val="0"/>
              </a:spcBef>
              <a:spcAft>
                <a:spcPct val="0"/>
              </a:spcAft>
              <a:defRPr/>
            </a:pPr>
            <a:r>
              <a:rPr lang="en-GB"/>
              <a:t>Denise Whitelock, Heerlen, May 2019</a:t>
            </a:r>
          </a:p>
        </p:txBody>
      </p:sp>
      <p:sp>
        <p:nvSpPr>
          <p:cNvPr id="1031" name="Line 21"/>
          <p:cNvSpPr>
            <a:spLocks noChangeShapeType="1"/>
          </p:cNvSpPr>
          <p:nvPr userDrawn="1"/>
        </p:nvSpPr>
        <p:spPr bwMode="auto">
          <a:xfrm>
            <a:off x="468321" y="4624388"/>
            <a:ext cx="7991475" cy="0"/>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GB" sz="1800">
              <a:solidFill>
                <a:srgbClr val="000000"/>
              </a:solidFill>
            </a:endParaRPr>
          </a:p>
        </p:txBody>
      </p:sp>
    </p:spTree>
    <p:extLst>
      <p:ext uri="{BB962C8B-B14F-4D97-AF65-F5344CB8AC3E}">
        <p14:creationId xmlns:p14="http://schemas.microsoft.com/office/powerpoint/2010/main" val="13512835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hf sldNum="0" hdr="0" dt="0"/>
  <p:txStyles>
    <p:titleStyle>
      <a:lvl1pPr algn="l" rtl="0" eaLnBrk="0" fontAlgn="base" hangingPunct="0">
        <a:spcBef>
          <a:spcPct val="0"/>
        </a:spcBef>
        <a:spcAft>
          <a:spcPct val="0"/>
        </a:spcAft>
        <a:defRPr sz="2800" b="1">
          <a:solidFill>
            <a:srgbClr val="830199"/>
          </a:solidFill>
          <a:latin typeface="+mj-lt"/>
          <a:ea typeface="+mj-ea"/>
          <a:cs typeface="+mj-cs"/>
        </a:defRPr>
      </a:lvl1pPr>
      <a:lvl2pPr algn="l" rtl="0" eaLnBrk="0" fontAlgn="base" hangingPunct="0">
        <a:spcBef>
          <a:spcPct val="0"/>
        </a:spcBef>
        <a:spcAft>
          <a:spcPct val="0"/>
        </a:spcAft>
        <a:defRPr sz="2800" b="1">
          <a:solidFill>
            <a:srgbClr val="830199"/>
          </a:solidFill>
          <a:latin typeface="Comic Sans MS" pitchFamily="66" charset="0"/>
        </a:defRPr>
      </a:lvl2pPr>
      <a:lvl3pPr algn="l" rtl="0" eaLnBrk="0" fontAlgn="base" hangingPunct="0">
        <a:spcBef>
          <a:spcPct val="0"/>
        </a:spcBef>
        <a:spcAft>
          <a:spcPct val="0"/>
        </a:spcAft>
        <a:defRPr sz="2800" b="1">
          <a:solidFill>
            <a:srgbClr val="830199"/>
          </a:solidFill>
          <a:latin typeface="Comic Sans MS" pitchFamily="66" charset="0"/>
        </a:defRPr>
      </a:lvl3pPr>
      <a:lvl4pPr algn="l" rtl="0" eaLnBrk="0" fontAlgn="base" hangingPunct="0">
        <a:spcBef>
          <a:spcPct val="0"/>
        </a:spcBef>
        <a:spcAft>
          <a:spcPct val="0"/>
        </a:spcAft>
        <a:defRPr sz="2800" b="1">
          <a:solidFill>
            <a:srgbClr val="830199"/>
          </a:solidFill>
          <a:latin typeface="Comic Sans MS" pitchFamily="66" charset="0"/>
        </a:defRPr>
      </a:lvl4pPr>
      <a:lvl5pPr algn="l" rtl="0" eaLnBrk="0" fontAlgn="base" hangingPunct="0">
        <a:spcBef>
          <a:spcPct val="0"/>
        </a:spcBef>
        <a:spcAft>
          <a:spcPct val="0"/>
        </a:spcAft>
        <a:defRPr sz="2800" b="1">
          <a:solidFill>
            <a:srgbClr val="830199"/>
          </a:solidFill>
          <a:latin typeface="Comic Sans MS" pitchFamily="66" charset="0"/>
        </a:defRPr>
      </a:lvl5pPr>
      <a:lvl6pPr marL="457200" algn="l" rtl="0" fontAlgn="base">
        <a:spcBef>
          <a:spcPct val="0"/>
        </a:spcBef>
        <a:spcAft>
          <a:spcPct val="0"/>
        </a:spcAft>
        <a:defRPr sz="2800" b="1">
          <a:solidFill>
            <a:srgbClr val="830199"/>
          </a:solidFill>
          <a:latin typeface="Comic Sans MS" pitchFamily="66" charset="0"/>
        </a:defRPr>
      </a:lvl6pPr>
      <a:lvl7pPr marL="914400" algn="l" rtl="0" fontAlgn="base">
        <a:spcBef>
          <a:spcPct val="0"/>
        </a:spcBef>
        <a:spcAft>
          <a:spcPct val="0"/>
        </a:spcAft>
        <a:defRPr sz="2800" b="1">
          <a:solidFill>
            <a:srgbClr val="830199"/>
          </a:solidFill>
          <a:latin typeface="Comic Sans MS" pitchFamily="66" charset="0"/>
        </a:defRPr>
      </a:lvl7pPr>
      <a:lvl8pPr marL="1371600" algn="l" rtl="0" fontAlgn="base">
        <a:spcBef>
          <a:spcPct val="0"/>
        </a:spcBef>
        <a:spcAft>
          <a:spcPct val="0"/>
        </a:spcAft>
        <a:defRPr sz="2800" b="1">
          <a:solidFill>
            <a:srgbClr val="830199"/>
          </a:solidFill>
          <a:latin typeface="Comic Sans MS" pitchFamily="66" charset="0"/>
        </a:defRPr>
      </a:lvl8pPr>
      <a:lvl9pPr marL="1828800" algn="l" rtl="0" fontAlgn="base">
        <a:spcBef>
          <a:spcPct val="0"/>
        </a:spcBef>
        <a:spcAft>
          <a:spcPct val="0"/>
        </a:spcAft>
        <a:defRPr sz="2800" b="1">
          <a:solidFill>
            <a:srgbClr val="830199"/>
          </a:solidFill>
          <a:latin typeface="Comic Sans MS" pitchFamily="66" charset="0"/>
        </a:defRPr>
      </a:lvl9pPr>
    </p:titleStyle>
    <p:bodyStyle>
      <a:lvl1pPr marL="536575" indent="-536575" algn="l" rtl="0" eaLnBrk="0" fontAlgn="base" hangingPunct="0">
        <a:spcBef>
          <a:spcPct val="30000"/>
        </a:spcBef>
        <a:spcAft>
          <a:spcPct val="0"/>
        </a:spcAft>
        <a:buClr>
          <a:srgbClr val="F81504"/>
        </a:buClr>
        <a:buFont typeface="Wingdings 3" pitchFamily="18" charset="2"/>
        <a:buChar char=""/>
        <a:defRPr sz="2400">
          <a:solidFill>
            <a:srgbClr val="00008C"/>
          </a:solidFill>
          <a:latin typeface="+mn-lt"/>
          <a:ea typeface="+mn-ea"/>
          <a:cs typeface="+mn-cs"/>
        </a:defRPr>
      </a:lvl1pPr>
      <a:lvl2pPr marL="1262063" indent="-546100" algn="l" rtl="0" eaLnBrk="0" fontAlgn="base" hangingPunct="0">
        <a:spcBef>
          <a:spcPct val="30000"/>
        </a:spcBef>
        <a:spcAft>
          <a:spcPct val="0"/>
        </a:spcAft>
        <a:buClr>
          <a:srgbClr val="660066"/>
        </a:buClr>
        <a:buSzPct val="110000"/>
        <a:buFont typeface="Wingdings 3" pitchFamily="18" charset="2"/>
        <a:buChar char=""/>
        <a:defRPr sz="2400">
          <a:solidFill>
            <a:srgbClr val="00008C"/>
          </a:solidFill>
          <a:latin typeface="+mn-lt"/>
        </a:defRPr>
      </a:lvl2pPr>
      <a:lvl3pPr marL="1973263" indent="-531813" algn="l" rtl="0" eaLnBrk="0" fontAlgn="base" hangingPunct="0">
        <a:spcBef>
          <a:spcPct val="30000"/>
        </a:spcBef>
        <a:spcAft>
          <a:spcPct val="0"/>
        </a:spcAft>
        <a:buClr>
          <a:srgbClr val="CC00CC"/>
        </a:buClr>
        <a:buSzPct val="110000"/>
        <a:buFont typeface="Wingdings 3" pitchFamily="18" charset="2"/>
        <a:buChar char=""/>
        <a:defRPr sz="2200">
          <a:solidFill>
            <a:srgbClr val="00008C"/>
          </a:solidFill>
          <a:latin typeface="+mn-lt"/>
        </a:defRPr>
      </a:lvl3pPr>
      <a:lvl4pPr marL="2682875" indent="-530225" algn="l" rtl="0" eaLnBrk="0" fontAlgn="base" hangingPunct="0">
        <a:spcBef>
          <a:spcPct val="30000"/>
        </a:spcBef>
        <a:spcAft>
          <a:spcPct val="0"/>
        </a:spcAft>
        <a:buClr>
          <a:srgbClr val="00008C"/>
        </a:buClr>
        <a:buFont typeface="Wingdings 3" pitchFamily="18" charset="2"/>
        <a:buChar char=""/>
        <a:defRPr sz="2000">
          <a:solidFill>
            <a:srgbClr val="00008C"/>
          </a:solidFill>
          <a:latin typeface="+mn-lt"/>
        </a:defRPr>
      </a:lvl4pPr>
      <a:lvl5pPr marL="3411538" indent="-549275" algn="l" rtl="0" eaLnBrk="0" fontAlgn="base" hangingPunct="0">
        <a:spcBef>
          <a:spcPct val="30000"/>
        </a:spcBef>
        <a:spcAft>
          <a:spcPct val="0"/>
        </a:spcAft>
        <a:buClr>
          <a:srgbClr val="FF6600"/>
        </a:buClr>
        <a:buFont typeface="Wingdings 3" pitchFamily="18" charset="2"/>
        <a:buChar char=""/>
        <a:defRPr b="1">
          <a:solidFill>
            <a:srgbClr val="00008C"/>
          </a:solidFill>
          <a:latin typeface="+mn-lt"/>
        </a:defRPr>
      </a:lvl5pPr>
      <a:lvl6pPr marL="3868738" indent="-549275" algn="l" rtl="0" fontAlgn="base">
        <a:spcBef>
          <a:spcPct val="30000"/>
        </a:spcBef>
        <a:spcAft>
          <a:spcPct val="0"/>
        </a:spcAft>
        <a:buClr>
          <a:srgbClr val="FF6600"/>
        </a:buClr>
        <a:buFont typeface="Wingdings 3" pitchFamily="18" charset="2"/>
        <a:buChar char=""/>
        <a:defRPr b="1">
          <a:solidFill>
            <a:srgbClr val="00008C"/>
          </a:solidFill>
          <a:latin typeface="+mn-lt"/>
        </a:defRPr>
      </a:lvl6pPr>
      <a:lvl7pPr marL="4325938" indent="-549275" algn="l" rtl="0" fontAlgn="base">
        <a:spcBef>
          <a:spcPct val="30000"/>
        </a:spcBef>
        <a:spcAft>
          <a:spcPct val="0"/>
        </a:spcAft>
        <a:buClr>
          <a:srgbClr val="FF6600"/>
        </a:buClr>
        <a:buFont typeface="Wingdings 3" pitchFamily="18" charset="2"/>
        <a:buChar char=""/>
        <a:defRPr b="1">
          <a:solidFill>
            <a:srgbClr val="00008C"/>
          </a:solidFill>
          <a:latin typeface="+mn-lt"/>
        </a:defRPr>
      </a:lvl7pPr>
      <a:lvl8pPr marL="4783138" indent="-549275" algn="l" rtl="0" fontAlgn="base">
        <a:spcBef>
          <a:spcPct val="30000"/>
        </a:spcBef>
        <a:spcAft>
          <a:spcPct val="0"/>
        </a:spcAft>
        <a:buClr>
          <a:srgbClr val="FF6600"/>
        </a:buClr>
        <a:buFont typeface="Wingdings 3" pitchFamily="18" charset="2"/>
        <a:buChar char=""/>
        <a:defRPr b="1">
          <a:solidFill>
            <a:srgbClr val="00008C"/>
          </a:solidFill>
          <a:latin typeface="+mn-lt"/>
        </a:defRPr>
      </a:lvl8pPr>
      <a:lvl9pPr marL="5240338" indent="-549275" algn="l" rtl="0" fontAlgn="base">
        <a:spcBef>
          <a:spcPct val="30000"/>
        </a:spcBef>
        <a:spcAft>
          <a:spcPct val="0"/>
        </a:spcAft>
        <a:buClr>
          <a:srgbClr val="FF6600"/>
        </a:buClr>
        <a:buFont typeface="Wingdings 3" pitchFamily="18" charset="2"/>
        <a:buChar char=""/>
        <a:defRPr b="1">
          <a:solidFill>
            <a:srgbClr val="00008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50579" y="165793"/>
            <a:ext cx="644992" cy="443430"/>
          </a:xfrm>
          <a:prstGeom prst="rect">
            <a:avLst/>
          </a:prstGeom>
        </p:spPr>
      </p:pic>
      <p:sp>
        <p:nvSpPr>
          <p:cNvPr id="9" name="Slide Number Placeholder 8"/>
          <p:cNvSpPr>
            <a:spLocks noGrp="1"/>
          </p:cNvSpPr>
          <p:nvPr>
            <p:ph type="sldNum" sz="quarter" idx="4"/>
          </p:nvPr>
        </p:nvSpPr>
        <p:spPr>
          <a:xfrm>
            <a:off x="8784000" y="4783500"/>
            <a:ext cx="360000" cy="360000"/>
          </a:xfrm>
          <a:prstGeom prst="rect">
            <a:avLst/>
          </a:prstGeom>
          <a:solidFill>
            <a:schemeClr val="accent1"/>
          </a:solidFill>
        </p:spPr>
        <p:txBody>
          <a:bodyPr vert="horz" lIns="0" tIns="0" rIns="0" bIns="0" rtlCol="0" anchor="ctr"/>
          <a:lstStyle>
            <a:lvl1pPr algn="ctr">
              <a:defRPr sz="1200">
                <a:solidFill>
                  <a:schemeClr val="bg1"/>
                </a:solidFill>
              </a:defRPr>
            </a:lvl1pPr>
          </a:lstStyle>
          <a:p>
            <a:fld id="{0406593E-52CF-5B45-8CFF-7309163A472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1421297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1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open.ac.uk/iet/main/research-innovation/research-projects/supportive-automated-feedback-short-essay-answers"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tesla-project.eu/" TargetMode="External"/><Relationship Id="rId1" Type="http://schemas.openxmlformats.org/officeDocument/2006/relationships/slideLayout" Target="../slideLayouts/slideLayout35.xml"/><Relationship Id="rId4" Type="http://schemas.openxmlformats.org/officeDocument/2006/relationships/image" Target="../media/image4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4.pn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chart" Target="../charts/char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47.emf"/><Relationship Id="rId5" Type="http://schemas.openxmlformats.org/officeDocument/2006/relationships/image" Target="../media/image46.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dropbox.com/s/fcvidx0p4pf47j7/MVI_0503.MOV?dl=0" TargetMode="Externa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2.xml"/><Relationship Id="rId1" Type="http://schemas.openxmlformats.org/officeDocument/2006/relationships/vmlDrawing" Target="../drawings/vmlDrawing2.vml"/><Relationship Id="rId4" Type="http://schemas.openxmlformats.org/officeDocument/2006/relationships/image" Target="../media/image55.emf"/></Relationships>
</file>

<file path=ppt/slides/_rels/slide58.xml.rels><?xml version="1.0" encoding="UTF-8" standalone="yes"?>
<Relationships xmlns="http://schemas.openxmlformats.org/package/2006/relationships"><Relationship Id="rId8" Type="http://schemas.openxmlformats.org/officeDocument/2006/relationships/hyperlink" Target="http://oro.open.ac.uk/view/person/alpo3.html" TargetMode="External"/><Relationship Id="rId13" Type="http://schemas.openxmlformats.org/officeDocument/2006/relationships/hyperlink" Target="http://oro.open.ac.uk/52601/" TargetMode="External"/><Relationship Id="rId3" Type="http://schemas.openxmlformats.org/officeDocument/2006/relationships/hyperlink" Target="http://oro.open.ac.uk/view/person/db26388.html" TargetMode="External"/><Relationship Id="rId7" Type="http://schemas.openxmlformats.org/officeDocument/2006/relationships/hyperlink" Target="http://oro.open.ac.uk/53781/" TargetMode="External"/><Relationship Id="rId12" Type="http://schemas.openxmlformats.org/officeDocument/2006/relationships/hyperlink" Target="http://oro.open.ac.uk/58147/" TargetMode="External"/><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hyperlink" Target="http://oro.open.ac.uk/view/person/dmw8.html" TargetMode="External"/><Relationship Id="rId11" Type="http://schemas.openxmlformats.org/officeDocument/2006/relationships/hyperlink" Target="http://oro.open.ac.uk/58242/" TargetMode="External"/><Relationship Id="rId5" Type="http://schemas.openxmlformats.org/officeDocument/2006/relationships/hyperlink" Target="http://oro.open.ac.uk/view/person/wh2594.html" TargetMode="External"/><Relationship Id="rId15" Type="http://schemas.openxmlformats.org/officeDocument/2006/relationships/hyperlink" Target="http://oro.open.ac.uk/53704/" TargetMode="External"/><Relationship Id="rId10" Type="http://schemas.openxmlformats.org/officeDocument/2006/relationships/hyperlink" Target="http://oro.open.ac.uk/55571/" TargetMode="External"/><Relationship Id="rId4" Type="http://schemas.openxmlformats.org/officeDocument/2006/relationships/hyperlink" Target="http://oro.open.ac.uk/view/person/sc8457.html" TargetMode="External"/><Relationship Id="rId9" Type="http://schemas.openxmlformats.org/officeDocument/2006/relationships/hyperlink" Target="http://oro.open.ac.uk/view/person/che2.html" TargetMode="External"/><Relationship Id="rId14" Type="http://schemas.openxmlformats.org/officeDocument/2006/relationships/hyperlink" Target="http://oro.open.ac.uk/52599/"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hyperlink" Target="https://doi.org/10.1111/bjet.12608" TargetMode="Externa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hyperlink" Target="http://kn.open.ac.uk/public/document.cfm?docid=11638" TargetMode="External"/><Relationship Id="rId2" Type="http://schemas.openxmlformats.org/officeDocument/2006/relationships/hyperlink" Target="http://caaconference.co.uk/wp-content/uploads/WhitelockB-CAA2011.pdf" TargetMode="Externa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4321" y="1957388"/>
            <a:ext cx="8614700" cy="1495794"/>
          </a:xfrm>
        </p:spPr>
        <p:txBody>
          <a:bodyPr/>
          <a:lstStyle/>
          <a:p>
            <a:r>
              <a:rPr lang="en-US"/>
              <a:t>Assessment for </a:t>
            </a:r>
            <a:r>
              <a:rPr lang="en-US" dirty="0"/>
              <a:t>Learning : where are we on the digital assessment spectrum? </a:t>
            </a:r>
          </a:p>
        </p:txBody>
      </p:sp>
      <p:sp>
        <p:nvSpPr>
          <p:cNvPr id="5" name="Subtitle 4"/>
          <p:cNvSpPr>
            <a:spLocks noGrp="1"/>
          </p:cNvSpPr>
          <p:nvPr>
            <p:ph type="subTitle" idx="1"/>
          </p:nvPr>
        </p:nvSpPr>
        <p:spPr>
          <a:xfrm>
            <a:off x="274329" y="3167009"/>
            <a:ext cx="8614701" cy="1304973"/>
          </a:xfrm>
        </p:spPr>
        <p:txBody>
          <a:bodyPr/>
          <a:lstStyle/>
          <a:p>
            <a:endParaRPr lang="en-US" dirty="0"/>
          </a:p>
          <a:p>
            <a:r>
              <a:rPr lang="en-US"/>
              <a:t>Professor </a:t>
            </a:r>
            <a:r>
              <a:rPr lang="en-US" dirty="0"/>
              <a:t>Denise Whitelock</a:t>
            </a:r>
          </a:p>
          <a:p>
            <a:r>
              <a:rPr lang="en-US" dirty="0"/>
              <a:t>The Open University</a:t>
            </a:r>
          </a:p>
          <a:p>
            <a:r>
              <a:rPr lang="en-US" dirty="0"/>
              <a:t>Denise.whitelock@open.ac.uk</a:t>
            </a:r>
          </a:p>
        </p:txBody>
      </p:sp>
      <p:sp>
        <p:nvSpPr>
          <p:cNvPr id="2" name="TextBox 1">
            <a:extLst>
              <a:ext uri="{FF2B5EF4-FFF2-40B4-BE49-F238E27FC236}">
                <a16:creationId xmlns:a16="http://schemas.microsoft.com/office/drawing/2014/main" id="{85A2831A-6611-46D6-BF7E-B5564D8EF23C}"/>
              </a:ext>
            </a:extLst>
          </p:cNvPr>
          <p:cNvSpPr txBox="1"/>
          <p:nvPr/>
        </p:nvSpPr>
        <p:spPr>
          <a:xfrm>
            <a:off x="1946367" y="640097"/>
            <a:ext cx="2227216" cy="1247503"/>
          </a:xfrm>
          <a:prstGeom prst="rect">
            <a:avLst/>
          </a:prstGeom>
          <a:noFill/>
        </p:spPr>
        <p:txBody>
          <a:bodyPr wrap="square" rtlCol="0">
            <a:noAutofit/>
          </a:bodyPr>
          <a:lstStyle/>
          <a:p>
            <a:endParaRPr lang="en-GB" sz="1200" dirty="0"/>
          </a:p>
        </p:txBody>
      </p:sp>
    </p:spTree>
    <p:extLst>
      <p:ext uri="{BB962C8B-B14F-4D97-AF65-F5344CB8AC3E}">
        <p14:creationId xmlns:p14="http://schemas.microsoft.com/office/powerpoint/2010/main" val="373498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altLang="en-US" dirty="0"/>
              <a:t>Supporting Students Anxiety</a:t>
            </a:r>
            <a:endParaRPr lang="en-GB" dirty="0"/>
          </a:p>
        </p:txBody>
      </p:sp>
      <p:sp>
        <p:nvSpPr>
          <p:cNvPr id="4" name="Text Placeholder 3"/>
          <p:cNvSpPr>
            <a:spLocks noGrp="1"/>
          </p:cNvSpPr>
          <p:nvPr>
            <p:ph type="body" sz="quarter" idx="15"/>
          </p:nvPr>
        </p:nvSpPr>
        <p:spPr>
          <a:xfrm>
            <a:off x="388801" y="1385889"/>
            <a:ext cx="3855539" cy="3387838"/>
          </a:xfrm>
        </p:spPr>
        <p:txBody>
          <a:bodyPr/>
          <a:lstStyle/>
          <a:p>
            <a:pPr marL="457200" indent="-457200">
              <a:buFont typeface="Arial" panose="020B0604020202020204" pitchFamily="34" charset="0"/>
              <a:buChar char="•"/>
            </a:pPr>
            <a:r>
              <a:rPr lang="en-GB" altLang="en-US" sz="3200" dirty="0"/>
              <a:t>Maintain empathy with the Learner</a:t>
            </a:r>
          </a:p>
          <a:p>
            <a:pPr marL="457200" indent="-457200">
              <a:buFont typeface="Arial" panose="020B0604020202020204" pitchFamily="34" charset="0"/>
              <a:buChar char="•"/>
            </a:pPr>
            <a:r>
              <a:rPr lang="en-GB" altLang="en-US" sz="3200" dirty="0"/>
              <a:t>Socio e-emotive content</a:t>
            </a:r>
          </a:p>
          <a:p>
            <a:pPr marL="457200" indent="-457200">
              <a:buFont typeface="Arial" panose="020B0604020202020204" pitchFamily="34" charset="0"/>
              <a:buChar char="•"/>
            </a:pPr>
            <a:r>
              <a:rPr lang="en-GB" altLang="en-US" sz="3200" dirty="0"/>
              <a:t>Advice for Action</a:t>
            </a:r>
          </a:p>
          <a:p>
            <a:endParaRPr lang="en-GB" dirty="0"/>
          </a:p>
        </p:txBody>
      </p:sp>
      <p:sp>
        <p:nvSpPr>
          <p:cNvPr id="5" name="Title 4"/>
          <p:cNvSpPr>
            <a:spLocks noGrp="1"/>
          </p:cNvSpPr>
          <p:nvPr>
            <p:ph type="ctrTitle"/>
          </p:nvPr>
        </p:nvSpPr>
        <p:spPr/>
        <p:txBody>
          <a:bodyPr/>
          <a:lstStyle/>
          <a:p>
            <a:r>
              <a:rPr lang="en-GB" dirty="0"/>
              <a:t>Students</a:t>
            </a:r>
          </a:p>
        </p:txBody>
      </p:sp>
      <p:pic>
        <p:nvPicPr>
          <p:cNvPr id="6" name="Picture 2" descr="C:\Users\Denise\Pictures\plaigir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072066" y="1017985"/>
            <a:ext cx="2803525" cy="3214688"/>
          </a:xfrm>
          <a:prstGeom prst="rect">
            <a:avLst/>
          </a:prstGeom>
          <a:noFill/>
        </p:spPr>
      </p:pic>
      <p:sp>
        <p:nvSpPr>
          <p:cNvPr id="7" name="Rectangle 6"/>
          <p:cNvSpPr/>
          <p:nvPr/>
        </p:nvSpPr>
        <p:spPr>
          <a:xfrm>
            <a:off x="337747" y="4623686"/>
            <a:ext cx="2428870" cy="515526"/>
          </a:xfrm>
          <a:prstGeom prst="rect">
            <a:avLst/>
          </a:prstGeom>
        </p:spPr>
        <p:txBody>
          <a:bodyPr wrap="none">
            <a:spAutoFit/>
          </a:bodyPr>
          <a:lstStyle/>
          <a:p>
            <a:r>
              <a:rPr lang="en-GB" dirty="0"/>
              <a:t>Denise Whitelock, END </a:t>
            </a:r>
            <a:r>
              <a:rPr lang="en-GB" sz="1400" dirty="0"/>
              <a:t>2019</a:t>
            </a:r>
          </a:p>
          <a:p>
            <a:endParaRPr lang="en-GB" dirty="0"/>
          </a:p>
        </p:txBody>
      </p:sp>
    </p:spTree>
    <p:extLst>
      <p:ext uri="{BB962C8B-B14F-4D97-AF65-F5344CB8AC3E}">
        <p14:creationId xmlns:p14="http://schemas.microsoft.com/office/powerpoint/2010/main" val="12545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altLang="en-US" sz="1600" dirty="0"/>
              <a:t>Evidence from literature re Praise feedback for Open Comment</a:t>
            </a:r>
            <a:endParaRPr lang="en-GB" sz="1600" dirty="0"/>
          </a:p>
        </p:txBody>
      </p:sp>
      <p:sp>
        <p:nvSpPr>
          <p:cNvPr id="4" name="Text Placeholder 3"/>
          <p:cNvSpPr>
            <a:spLocks noGrp="1"/>
          </p:cNvSpPr>
          <p:nvPr>
            <p:ph type="body" sz="quarter" idx="15"/>
          </p:nvPr>
        </p:nvSpPr>
        <p:spPr>
          <a:xfrm>
            <a:off x="388801" y="1092995"/>
            <a:ext cx="3855539" cy="3514725"/>
          </a:xfrm>
        </p:spPr>
        <p:txBody>
          <a:bodyPr/>
          <a:lstStyle/>
          <a:p>
            <a:pPr marL="171450" indent="-171450">
              <a:buFont typeface="Arial" panose="020B0604020202020204" pitchFamily="34" charset="0"/>
              <a:buChar char="•"/>
            </a:pPr>
            <a:r>
              <a:rPr lang="en-GB" altLang="en-US" sz="2400" dirty="0"/>
              <a:t>Praise for ability per se can hinder learning (Mueller &amp; </a:t>
            </a:r>
            <a:r>
              <a:rPr lang="en-GB" altLang="en-US" sz="2400" dirty="0" err="1"/>
              <a:t>Dweck</a:t>
            </a:r>
            <a:r>
              <a:rPr lang="en-GB" altLang="en-US" sz="2400" dirty="0"/>
              <a:t>, 1998)</a:t>
            </a:r>
          </a:p>
          <a:p>
            <a:pPr marL="171450" indent="-171450">
              <a:buFont typeface="Arial" panose="020B0604020202020204" pitchFamily="34" charset="0"/>
              <a:buChar char="•"/>
            </a:pPr>
            <a:r>
              <a:rPr lang="en-GB" altLang="en-US" sz="2400" dirty="0"/>
              <a:t>Praise = being clever</a:t>
            </a:r>
          </a:p>
          <a:p>
            <a:pPr marL="171450" indent="-171450">
              <a:buFont typeface="Arial" panose="020B0604020202020204" pitchFamily="34" charset="0"/>
              <a:buChar char="•"/>
            </a:pPr>
            <a:r>
              <a:rPr lang="en-GB" altLang="en-US" sz="2400" dirty="0"/>
              <a:t>Negative feedback now without ability</a:t>
            </a:r>
          </a:p>
          <a:p>
            <a:pPr marL="171450" indent="-171450">
              <a:buFont typeface="Arial" panose="020B0604020202020204" pitchFamily="34" charset="0"/>
              <a:buChar char="•"/>
            </a:pPr>
            <a:r>
              <a:rPr lang="en-GB" altLang="en-US" sz="2400" dirty="0"/>
              <a:t>Disempowering and demoralising</a:t>
            </a:r>
          </a:p>
          <a:p>
            <a:endParaRPr lang="en-GB" dirty="0"/>
          </a:p>
        </p:txBody>
      </p:sp>
      <p:sp>
        <p:nvSpPr>
          <p:cNvPr id="5" name="Title 4"/>
          <p:cNvSpPr>
            <a:spLocks noGrp="1"/>
          </p:cNvSpPr>
          <p:nvPr>
            <p:ph type="ctrTitle"/>
          </p:nvPr>
        </p:nvSpPr>
        <p:spPr/>
        <p:txBody>
          <a:bodyPr/>
          <a:lstStyle/>
          <a:p>
            <a:r>
              <a:rPr lang="en-GB" dirty="0"/>
              <a:t>Researchers</a:t>
            </a:r>
          </a:p>
        </p:txBody>
      </p:sp>
      <p:pic>
        <p:nvPicPr>
          <p:cNvPr id="6" name="Picture 2" descr="C:\Users\Denise\AppData\Local\Microsoft\Windows\Temporary Internet Files\Content.IE5\EKCW6P8M\MC900331699[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111759" y="1554958"/>
            <a:ext cx="2854325" cy="2689622"/>
          </a:xfrm>
          <a:prstGeom prst="rect">
            <a:avLst/>
          </a:prstGeom>
          <a:noFill/>
        </p:spPr>
      </p:pic>
      <p:sp>
        <p:nvSpPr>
          <p:cNvPr id="7" name="Rectangle 6"/>
          <p:cNvSpPr/>
          <p:nvPr/>
        </p:nvSpPr>
        <p:spPr>
          <a:xfrm>
            <a:off x="522416" y="4686278"/>
            <a:ext cx="2428870" cy="515526"/>
          </a:xfrm>
          <a:prstGeom prst="rect">
            <a:avLst/>
          </a:prstGeom>
        </p:spPr>
        <p:txBody>
          <a:bodyPr wrap="none">
            <a:spAutoFit/>
          </a:bodyPr>
          <a:lstStyle/>
          <a:p>
            <a:r>
              <a:rPr lang="en-GB" dirty="0"/>
              <a:t>Denise Whitelock, END </a:t>
            </a:r>
            <a:r>
              <a:rPr lang="en-GB" sz="1400" dirty="0"/>
              <a:t>2019</a:t>
            </a:r>
          </a:p>
          <a:p>
            <a:endParaRPr lang="en-GB" dirty="0"/>
          </a:p>
        </p:txBody>
      </p:sp>
    </p:spTree>
    <p:extLst>
      <p:ext uri="{BB962C8B-B14F-4D97-AF65-F5344CB8AC3E}">
        <p14:creationId xmlns:p14="http://schemas.microsoft.com/office/powerpoint/2010/main" val="835665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altLang="en-US" sz="1800" dirty="0"/>
              <a:t>Mueller &amp; </a:t>
            </a:r>
            <a:r>
              <a:rPr lang="en-GB" altLang="en-US" sz="1800" dirty="0" err="1"/>
              <a:t>Dweck</a:t>
            </a:r>
            <a:r>
              <a:rPr lang="en-GB" altLang="en-US" sz="1800" dirty="0"/>
              <a:t> (1998)</a:t>
            </a:r>
            <a:endParaRPr lang="en-GB" sz="1800" dirty="0"/>
          </a:p>
        </p:txBody>
      </p:sp>
      <p:sp>
        <p:nvSpPr>
          <p:cNvPr id="3" name="Title 2"/>
          <p:cNvSpPr>
            <a:spLocks noGrp="1"/>
          </p:cNvSpPr>
          <p:nvPr>
            <p:ph type="ctrTitle"/>
          </p:nvPr>
        </p:nvSpPr>
        <p:spPr/>
        <p:txBody>
          <a:bodyPr/>
          <a:lstStyle/>
          <a:p>
            <a:r>
              <a:rPr lang="en-GB" dirty="0"/>
              <a:t>Researchers</a:t>
            </a:r>
          </a:p>
        </p:txBody>
      </p:sp>
      <p:sp>
        <p:nvSpPr>
          <p:cNvPr id="4" name="Content Placeholder 3"/>
          <p:cNvSpPr>
            <a:spLocks noGrp="1"/>
          </p:cNvSpPr>
          <p:nvPr>
            <p:ph idx="1"/>
          </p:nvPr>
        </p:nvSpPr>
        <p:spPr>
          <a:xfrm>
            <a:off x="388809" y="992981"/>
            <a:ext cx="8263493" cy="3780744"/>
          </a:xfrm>
        </p:spPr>
        <p:txBody>
          <a:bodyPr/>
          <a:lstStyle/>
          <a:p>
            <a:pPr marL="171450" indent="-171450">
              <a:buFont typeface="Arial" panose="020B0604020202020204" pitchFamily="34" charset="0"/>
              <a:buChar char="•"/>
            </a:pPr>
            <a:r>
              <a:rPr lang="en-GB" altLang="en-US" sz="2000" dirty="0"/>
              <a:t>Raven’s Matrices (IQ)</a:t>
            </a:r>
          </a:p>
          <a:p>
            <a:pPr marL="171450" indent="-171450">
              <a:buFont typeface="Arial" panose="020B0604020202020204" pitchFamily="34" charset="0"/>
              <a:buChar char="•"/>
            </a:pPr>
            <a:endParaRPr lang="en-GB" altLang="en-US" sz="2000" dirty="0"/>
          </a:p>
          <a:p>
            <a:pPr marL="171450" indent="-171450">
              <a:buFont typeface="Arial" panose="020B0604020202020204" pitchFamily="34" charset="0"/>
              <a:buChar char="•"/>
            </a:pPr>
            <a:r>
              <a:rPr lang="en-GB" altLang="en-US" sz="2000" dirty="0"/>
              <a:t>First test pupils praise either for effort or ability</a:t>
            </a:r>
          </a:p>
          <a:p>
            <a:pPr marL="171450" indent="-171450">
              <a:buFont typeface="Arial" panose="020B0604020202020204" pitchFamily="34" charset="0"/>
              <a:buChar char="•"/>
            </a:pPr>
            <a:endParaRPr lang="en-GB" altLang="en-US" sz="2000" dirty="0"/>
          </a:p>
          <a:p>
            <a:pPr marL="171450" indent="-171450">
              <a:buFont typeface="Arial" panose="020B0604020202020204" pitchFamily="34" charset="0"/>
              <a:buChar char="•"/>
            </a:pPr>
            <a:r>
              <a:rPr lang="en-GB" altLang="en-US" sz="2000" dirty="0"/>
              <a:t>Second test most difficult</a:t>
            </a:r>
          </a:p>
          <a:p>
            <a:pPr marL="171450" indent="-171450">
              <a:buFont typeface="Arial" panose="020B0604020202020204" pitchFamily="34" charset="0"/>
              <a:buChar char="•"/>
            </a:pPr>
            <a:endParaRPr lang="en-GB" altLang="en-US" sz="2000" dirty="0"/>
          </a:p>
          <a:p>
            <a:pPr marL="171450" indent="-171450">
              <a:buFont typeface="Arial" panose="020B0604020202020204" pitchFamily="34" charset="0"/>
              <a:buChar char="•"/>
            </a:pPr>
            <a:r>
              <a:rPr lang="en-GB" altLang="en-US" sz="2000" dirty="0"/>
              <a:t>Third test medium difficulty. Score up 1 points for pupils praised for effort.  Down 1 point ability</a:t>
            </a:r>
          </a:p>
          <a:p>
            <a:endParaRPr lang="en-GB" dirty="0"/>
          </a:p>
        </p:txBody>
      </p:sp>
      <p:sp>
        <p:nvSpPr>
          <p:cNvPr id="5" name="Rectangle 4"/>
          <p:cNvSpPr/>
          <p:nvPr/>
        </p:nvSpPr>
        <p:spPr>
          <a:xfrm>
            <a:off x="628028" y="4487908"/>
            <a:ext cx="2428870" cy="515526"/>
          </a:xfrm>
          <a:prstGeom prst="rect">
            <a:avLst/>
          </a:prstGeom>
        </p:spPr>
        <p:txBody>
          <a:bodyPr wrap="none">
            <a:spAutoFit/>
          </a:bodyPr>
          <a:lstStyle/>
          <a:p>
            <a:r>
              <a:rPr lang="en-GB" dirty="0"/>
              <a:t>Denise Whitelock, END </a:t>
            </a:r>
            <a:r>
              <a:rPr lang="en-GB" sz="1400" dirty="0"/>
              <a:t>2019</a:t>
            </a:r>
          </a:p>
          <a:p>
            <a:endParaRPr lang="en-GB" dirty="0"/>
          </a:p>
        </p:txBody>
      </p:sp>
    </p:spTree>
    <p:extLst>
      <p:ext uri="{BB962C8B-B14F-4D97-AF65-F5344CB8AC3E}">
        <p14:creationId xmlns:p14="http://schemas.microsoft.com/office/powerpoint/2010/main" val="379243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GB" altLang="en-US" sz="3200"/>
              <a:t>How does feedback effect mindsets?</a:t>
            </a:r>
          </a:p>
        </p:txBody>
      </p:sp>
      <p:sp>
        <p:nvSpPr>
          <p:cNvPr id="21507" name="Content Placeholder 2"/>
          <p:cNvSpPr>
            <a:spLocks noGrp="1"/>
          </p:cNvSpPr>
          <p:nvPr>
            <p:ph sz="half" idx="1"/>
          </p:nvPr>
        </p:nvSpPr>
        <p:spPr>
          <a:xfrm>
            <a:off x="207963" y="770336"/>
            <a:ext cx="4244975" cy="2745581"/>
          </a:xfrm>
        </p:spPr>
        <p:txBody>
          <a:bodyPr/>
          <a:lstStyle/>
          <a:p>
            <a:pPr>
              <a:buFont typeface="Comic Sans MS" pitchFamily="66" charset="0"/>
              <a:buAutoNum type="arabicPeriod"/>
            </a:pPr>
            <a:r>
              <a:rPr lang="en-GB" altLang="en-US" dirty="0"/>
              <a:t>Your intelligence is something very basic about you that you can’t change very much</a:t>
            </a:r>
          </a:p>
          <a:p>
            <a:pPr>
              <a:buFont typeface="Comic Sans MS" pitchFamily="66" charset="0"/>
              <a:buAutoNum type="arabicPeriod"/>
            </a:pPr>
            <a:r>
              <a:rPr lang="en-GB" altLang="en-US" dirty="0"/>
              <a:t>You can learn new things but you can’t really change how intelligent you are</a:t>
            </a:r>
          </a:p>
        </p:txBody>
      </p:sp>
      <p:sp>
        <p:nvSpPr>
          <p:cNvPr id="21508" name="Content Placeholder 3"/>
          <p:cNvSpPr>
            <a:spLocks noGrp="1"/>
          </p:cNvSpPr>
          <p:nvPr>
            <p:ph sz="half" idx="2"/>
          </p:nvPr>
        </p:nvSpPr>
        <p:spPr>
          <a:xfrm>
            <a:off x="4865688" y="845345"/>
            <a:ext cx="3821112" cy="2744391"/>
          </a:xfrm>
        </p:spPr>
        <p:txBody>
          <a:bodyPr/>
          <a:lstStyle/>
          <a:p>
            <a:pPr>
              <a:buFont typeface="Wingdings 3" pitchFamily="18" charset="2"/>
              <a:buNone/>
            </a:pPr>
            <a:r>
              <a:rPr lang="en-GB" altLang="en-US">
                <a:solidFill>
                  <a:srgbClr val="FF0000"/>
                </a:solidFill>
              </a:rPr>
              <a:t>3.</a:t>
            </a:r>
            <a:r>
              <a:rPr lang="en-GB" altLang="en-US"/>
              <a:t>	No matter how much intelligence you have you can always change it quite a bit</a:t>
            </a:r>
          </a:p>
          <a:p>
            <a:pPr>
              <a:buFont typeface="Wingdings 3" pitchFamily="18" charset="2"/>
              <a:buNone/>
            </a:pPr>
            <a:r>
              <a:rPr lang="en-GB" altLang="en-US">
                <a:solidFill>
                  <a:srgbClr val="FF0000"/>
                </a:solidFill>
              </a:rPr>
              <a:t>4.</a:t>
            </a:r>
            <a:r>
              <a:rPr lang="en-GB" altLang="en-US"/>
              <a:t>	You can always substantially change how intelligent you are</a:t>
            </a:r>
          </a:p>
        </p:txBody>
      </p:sp>
      <p:sp>
        <p:nvSpPr>
          <p:cNvPr id="21509"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spcBef>
                <a:spcPct val="0"/>
              </a:spcBef>
              <a:buClrTx/>
              <a:buNone/>
            </a:pPr>
            <a:r>
              <a:rPr lang="en-GB" altLang="en-US" sz="1400" dirty="0">
                <a:solidFill>
                  <a:schemeClr val="tx1"/>
                </a:solidFill>
              </a:rPr>
              <a:t>Denise Whitelock, END 2019</a:t>
            </a:r>
            <a:endParaRPr lang="en-US" altLang="en-US" sz="1400" dirty="0">
              <a:solidFill>
                <a:schemeClr val="tx1"/>
              </a:solidFill>
              <a:ea typeface="MS PGothic" pitchFamily="34" charset="-128"/>
            </a:endParaRPr>
          </a:p>
        </p:txBody>
      </p:sp>
    </p:spTree>
    <p:extLst>
      <p:ext uri="{BB962C8B-B14F-4D97-AF65-F5344CB8AC3E}">
        <p14:creationId xmlns:p14="http://schemas.microsoft.com/office/powerpoint/2010/main" val="2751821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11194" y="228600"/>
            <a:ext cx="8229600" cy="685800"/>
          </a:xfrm>
        </p:spPr>
        <p:txBody>
          <a:bodyPr/>
          <a:lstStyle/>
          <a:p>
            <a:r>
              <a:rPr lang="en-GB" altLang="en-US"/>
              <a:t>Mindsets (Dweck, 2006)</a:t>
            </a:r>
          </a:p>
        </p:txBody>
      </p:sp>
      <p:sp>
        <p:nvSpPr>
          <p:cNvPr id="22531" name="Content Placeholder 2"/>
          <p:cNvSpPr>
            <a:spLocks noGrp="1"/>
          </p:cNvSpPr>
          <p:nvPr>
            <p:ph sz="half" idx="1"/>
          </p:nvPr>
        </p:nvSpPr>
        <p:spPr/>
        <p:txBody>
          <a:bodyPr/>
          <a:lstStyle/>
          <a:p>
            <a:pPr>
              <a:buFont typeface="Wingdings 3" pitchFamily="18" charset="2"/>
              <a:buNone/>
            </a:pPr>
            <a:r>
              <a:rPr lang="en-GB" altLang="en-US" sz="3200" dirty="0"/>
              <a:t>Fixed </a:t>
            </a:r>
            <a:r>
              <a:rPr lang="en-GB" altLang="en-US" sz="3200" dirty="0" err="1"/>
              <a:t>mindset</a:t>
            </a:r>
            <a:endParaRPr lang="en-GB" altLang="en-US" sz="3200" dirty="0"/>
          </a:p>
          <a:p>
            <a:pPr>
              <a:buFont typeface="Arial" charset="0"/>
              <a:buChar char="•"/>
            </a:pPr>
            <a:r>
              <a:rPr lang="en-GB" altLang="en-US" dirty="0"/>
              <a:t>Super sensitive about being wrong</a:t>
            </a:r>
          </a:p>
          <a:p>
            <a:pPr>
              <a:buFont typeface="Arial" charset="0"/>
              <a:buChar char="•"/>
            </a:pPr>
            <a:r>
              <a:rPr lang="en-GB" altLang="en-US" dirty="0"/>
              <a:t>Always trying to prove themselves</a:t>
            </a:r>
          </a:p>
        </p:txBody>
      </p:sp>
      <p:sp>
        <p:nvSpPr>
          <p:cNvPr id="22532" name="Content Placeholder 3"/>
          <p:cNvSpPr>
            <a:spLocks noGrp="1"/>
          </p:cNvSpPr>
          <p:nvPr>
            <p:ph sz="half" idx="2"/>
          </p:nvPr>
        </p:nvSpPr>
        <p:spPr/>
        <p:txBody>
          <a:bodyPr/>
          <a:lstStyle/>
          <a:p>
            <a:pPr>
              <a:buFont typeface="Wingdings 3" pitchFamily="18" charset="2"/>
              <a:buNone/>
            </a:pPr>
            <a:r>
              <a:rPr lang="en-GB" altLang="en-US" sz="3200" dirty="0"/>
              <a:t>Growth </a:t>
            </a:r>
            <a:r>
              <a:rPr lang="en-GB" altLang="en-US" sz="3200" dirty="0" err="1"/>
              <a:t>mindset</a:t>
            </a:r>
            <a:endParaRPr lang="en-GB" altLang="en-US" sz="3200" dirty="0"/>
          </a:p>
          <a:p>
            <a:pPr>
              <a:buFont typeface="Arial" charset="0"/>
              <a:buChar char="•"/>
            </a:pPr>
            <a:r>
              <a:rPr lang="en-GB" altLang="en-US" dirty="0"/>
              <a:t>Stretch themselves </a:t>
            </a:r>
          </a:p>
          <a:p>
            <a:pPr>
              <a:buFont typeface="Arial" charset="0"/>
              <a:buChar char="•"/>
            </a:pPr>
            <a:r>
              <a:rPr lang="en-GB" altLang="en-US" dirty="0"/>
              <a:t>Confront obstacles as challenges</a:t>
            </a:r>
          </a:p>
          <a:p>
            <a:pPr>
              <a:buFont typeface="Arial" charset="0"/>
              <a:buChar char="•"/>
            </a:pPr>
            <a:r>
              <a:rPr lang="en-GB" altLang="en-US" dirty="0"/>
              <a:t>Lack of tension when learning as they know they are novices and can improve</a:t>
            </a:r>
          </a:p>
        </p:txBody>
      </p:sp>
      <p:sp>
        <p:nvSpPr>
          <p:cNvPr id="22533"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spcBef>
                <a:spcPct val="0"/>
              </a:spcBef>
              <a:buClrTx/>
              <a:buNone/>
            </a:pPr>
            <a:r>
              <a:rPr lang="en-GB" altLang="en-US" sz="1400" dirty="0">
                <a:solidFill>
                  <a:schemeClr val="tx1"/>
                </a:solidFill>
              </a:rPr>
              <a:t>Denise Whitelock, END 2019</a:t>
            </a:r>
            <a:endParaRPr lang="en-US" altLang="en-US" sz="1400" dirty="0">
              <a:solidFill>
                <a:schemeClr val="tx1"/>
              </a:solidFill>
              <a:ea typeface="MS PGothic" pitchFamily="34" charset="-128"/>
            </a:endParaRPr>
          </a:p>
        </p:txBody>
      </p:sp>
    </p:spTree>
    <p:extLst>
      <p:ext uri="{BB962C8B-B14F-4D97-AF65-F5344CB8AC3E}">
        <p14:creationId xmlns:p14="http://schemas.microsoft.com/office/powerpoint/2010/main" val="3328249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381000" y="228600"/>
            <a:ext cx="8229600" cy="685800"/>
          </a:xfrm>
          <a:prstGeom prst="rect">
            <a:avLst/>
          </a:prstGeom>
        </p:spPr>
        <p:txBody>
          <a:bodyPr/>
          <a:lstStyle/>
          <a:p>
            <a:endParaRPr lang="en-US" altLang="en-US" dirty="0"/>
          </a:p>
        </p:txBody>
      </p:sp>
      <p:sp>
        <p:nvSpPr>
          <p:cNvPr id="23555" name="Rectangle 3"/>
          <p:cNvSpPr>
            <a:spLocks noGrp="1" noChangeArrowheads="1"/>
          </p:cNvSpPr>
          <p:nvPr>
            <p:ph type="body" idx="4294967295"/>
          </p:nvPr>
        </p:nvSpPr>
        <p:spPr>
          <a:xfrm>
            <a:off x="381000" y="1143000"/>
            <a:ext cx="8229600" cy="3394472"/>
          </a:xfrm>
          <a:prstGeom prst="rect">
            <a:avLst/>
          </a:prstGeom>
        </p:spPr>
        <p:txBody>
          <a:bodyPr/>
          <a:lstStyle/>
          <a:p>
            <a:pPr marL="0" indent="0">
              <a:buNone/>
            </a:pPr>
            <a:endParaRPr lang="en-US" altLang="en-US" dirty="0"/>
          </a:p>
        </p:txBody>
      </p:sp>
      <p:pic>
        <p:nvPicPr>
          <p:cNvPr id="23556" name="Picture 4" descr="FB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1" y="291703"/>
            <a:ext cx="6862762" cy="439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Footer Placeholder 4"/>
          <p:cNvSpPr>
            <a:spLocks noGrp="1"/>
          </p:cNvSpPr>
          <p:nvPr>
            <p:ph type="ftr" sz="quarter" idx="10"/>
          </p:nvPr>
        </p:nvSpPr>
        <p:spPr>
          <a:xfrm>
            <a:off x="682633" y="4683919"/>
            <a:ext cx="3917942"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spcBef>
                <a:spcPct val="0"/>
              </a:spcBef>
              <a:buClrTx/>
              <a:buNone/>
            </a:pPr>
            <a:r>
              <a:rPr lang="en-GB" sz="1400" dirty="0">
                <a:solidFill>
                  <a:schemeClr val="tx1"/>
                </a:solidFill>
              </a:rPr>
              <a:t>Denise </a:t>
            </a:r>
            <a:r>
              <a:rPr lang="en-GB" sz="1400" dirty="0" err="1">
                <a:solidFill>
                  <a:schemeClr val="tx1"/>
                </a:solidFill>
              </a:rPr>
              <a:t>Whitelock,END</a:t>
            </a:r>
            <a:r>
              <a:rPr lang="en-GB" sz="1400" dirty="0">
                <a:solidFill>
                  <a:schemeClr val="tx1"/>
                </a:solidFill>
              </a:rPr>
              <a:t> 2019</a:t>
            </a:r>
            <a:endParaRPr lang="en-GB" altLang="en-US" sz="1400" dirty="0">
              <a:solidFill>
                <a:schemeClr val="tx1"/>
              </a:solidFill>
            </a:endParaRPr>
          </a:p>
        </p:txBody>
      </p:sp>
    </p:spTree>
    <p:extLst>
      <p:ext uri="{BB962C8B-B14F-4D97-AF65-F5344CB8AC3E}">
        <p14:creationId xmlns:p14="http://schemas.microsoft.com/office/powerpoint/2010/main" val="1341190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801" y="257177"/>
            <a:ext cx="1260000" cy="192880"/>
          </a:xfrm>
        </p:spPr>
        <p:txBody>
          <a:bodyPr/>
          <a:lstStyle/>
          <a:p>
            <a:r>
              <a:rPr lang="en-GB" dirty="0"/>
              <a:t>Teachers</a:t>
            </a:r>
          </a:p>
        </p:txBody>
      </p:sp>
      <p:sp>
        <p:nvSpPr>
          <p:cNvPr id="3" name="Content Placeholder 2"/>
          <p:cNvSpPr>
            <a:spLocks noGrp="1"/>
          </p:cNvSpPr>
          <p:nvPr>
            <p:ph idx="1"/>
          </p:nvPr>
        </p:nvSpPr>
        <p:spPr>
          <a:xfrm>
            <a:off x="432000" y="1257300"/>
            <a:ext cx="8352000" cy="3526200"/>
          </a:xfrm>
        </p:spPr>
        <p:txBody>
          <a:bodyPr/>
          <a:lstStyle/>
          <a:p>
            <a:pPr marL="171450" indent="-171450">
              <a:buFont typeface="Arial" panose="020B0604020202020204" pitchFamily="34" charset="0"/>
              <a:buChar char="•"/>
            </a:pPr>
            <a:r>
              <a:rPr lang="en-GB" altLang="ja-JP" sz="2400" b="1" dirty="0">
                <a:ea typeface="MS PGothic" pitchFamily="34" charset="-128"/>
              </a:rPr>
              <a:t>STAGE 1a:  DETECT ERRORS </a:t>
            </a:r>
            <a:r>
              <a:rPr lang="en-GB" altLang="ja-JP" sz="2400" dirty="0">
                <a:ea typeface="MS PGothic" pitchFamily="34" charset="-128"/>
              </a:rPr>
              <a:t>E.g. Incorrect dates, facts. (Incorrect inferences and causality is dealt with below)</a:t>
            </a:r>
          </a:p>
          <a:p>
            <a:pPr marL="171450" indent="-171450">
              <a:buFont typeface="Arial" panose="020B0604020202020204" pitchFamily="34" charset="0"/>
              <a:buChar char="•"/>
            </a:pPr>
            <a:r>
              <a:rPr lang="en-GB" altLang="ja-JP" sz="2400" dirty="0">
                <a:ea typeface="MS PGothic" pitchFamily="34" charset="-128"/>
              </a:rPr>
              <a:t>Instead of concentrating on X, think about Y in order to answer this question Recognise effort (</a:t>
            </a:r>
            <a:r>
              <a:rPr lang="en-GB" altLang="ja-JP" sz="2400" dirty="0" err="1">
                <a:ea typeface="MS PGothic" pitchFamily="34" charset="-128"/>
              </a:rPr>
              <a:t>Dweck</a:t>
            </a:r>
            <a:r>
              <a:rPr lang="en-GB" altLang="ja-JP" sz="2400" dirty="0">
                <a:ea typeface="MS PGothic" pitchFamily="34" charset="-128"/>
              </a:rPr>
              <a:t>) and encourage to have another go</a:t>
            </a:r>
          </a:p>
          <a:p>
            <a:pPr marL="171450" indent="-171450">
              <a:buFont typeface="Arial" panose="020B0604020202020204" pitchFamily="34" charset="0"/>
              <a:buChar char="•"/>
            </a:pPr>
            <a:r>
              <a:rPr lang="en-GB" altLang="ja-JP" sz="2400" dirty="0">
                <a:ea typeface="MS PGothic" pitchFamily="34" charset="-128"/>
              </a:rPr>
              <a:t>You have done well to start answering this question but perhaps you misunderstood it. Instead of thinking about X which did not…….. Consider Y</a:t>
            </a:r>
            <a:endParaRPr lang="en-US" altLang="en-US" sz="2400" dirty="0"/>
          </a:p>
          <a:p>
            <a:endParaRPr lang="en-GB" dirty="0"/>
          </a:p>
        </p:txBody>
      </p:sp>
      <p:sp>
        <p:nvSpPr>
          <p:cNvPr id="5" name="Text Placeholder 4"/>
          <p:cNvSpPr>
            <a:spLocks noGrp="1"/>
          </p:cNvSpPr>
          <p:nvPr>
            <p:ph type="body" sz="quarter" idx="10"/>
          </p:nvPr>
        </p:nvSpPr>
        <p:spPr/>
        <p:txBody>
          <a:bodyPr/>
          <a:lstStyle/>
          <a:p>
            <a:r>
              <a:rPr lang="en-GB" altLang="ja-JP" sz="1600" dirty="0">
                <a:ea typeface="MS PGothic" pitchFamily="34" charset="-128"/>
              </a:rPr>
              <a:t>Stages of analysis by computer of students’ free text entry for Open Comment: advice with respect to content (socio-emotional support stylised example)</a:t>
            </a:r>
            <a:endParaRPr lang="en-GB" sz="1600" dirty="0"/>
          </a:p>
        </p:txBody>
      </p:sp>
      <p:sp>
        <p:nvSpPr>
          <p:cNvPr id="6" name="Rectangle 5"/>
          <p:cNvSpPr/>
          <p:nvPr/>
        </p:nvSpPr>
        <p:spPr>
          <a:xfrm>
            <a:off x="563733" y="4633460"/>
            <a:ext cx="3251029" cy="515526"/>
          </a:xfrm>
          <a:prstGeom prst="rect">
            <a:avLst/>
          </a:prstGeom>
        </p:spPr>
        <p:txBody>
          <a:bodyPr wrap="square">
            <a:spAutoFit/>
          </a:bodyPr>
          <a:lstStyle/>
          <a:p>
            <a:r>
              <a:rPr lang="en-GB" altLang="en-US" sz="1400" dirty="0"/>
              <a:t>Denise Whitelock, END  2019</a:t>
            </a:r>
          </a:p>
          <a:p>
            <a:endParaRPr lang="en-GB" dirty="0"/>
          </a:p>
        </p:txBody>
      </p:sp>
    </p:spTree>
    <p:extLst>
      <p:ext uri="{BB962C8B-B14F-4D97-AF65-F5344CB8AC3E}">
        <p14:creationId xmlns:p14="http://schemas.microsoft.com/office/powerpoint/2010/main" val="4103364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marL="171450" indent="-171450">
              <a:buFont typeface="Arial" panose="020B0604020202020204" pitchFamily="34" charset="0"/>
              <a:buChar char="•"/>
            </a:pPr>
            <a:r>
              <a:rPr lang="en-GB" altLang="ja-JP" sz="1600" b="1" dirty="0">
                <a:ea typeface="MS PGothic" pitchFamily="34" charset="-128"/>
              </a:rPr>
              <a:t>STAGE 2a:  REVEAL FIRST OMISSION</a:t>
            </a:r>
          </a:p>
          <a:p>
            <a:pPr marL="171450" indent="-171450">
              <a:buFont typeface="Arial" panose="020B0604020202020204" pitchFamily="34" charset="0"/>
              <a:buChar char="•"/>
            </a:pPr>
            <a:r>
              <a:rPr lang="en-GB" altLang="ja-JP" sz="1600" dirty="0">
                <a:ea typeface="MS PGothic" pitchFamily="34" charset="-128"/>
              </a:rPr>
              <a:t>Consider the role of Z in your answer Praise what is correct and point out what is missing Good but now consider the role X plays in your answer</a:t>
            </a:r>
          </a:p>
          <a:p>
            <a:pPr marL="171450" indent="-171450">
              <a:buFont typeface="Arial" panose="020B0604020202020204" pitchFamily="34" charset="0"/>
              <a:buChar char="•"/>
            </a:pPr>
            <a:r>
              <a:rPr lang="en-GB" altLang="ja-JP" sz="1600" b="1" dirty="0">
                <a:ea typeface="MS PGothic" pitchFamily="34" charset="-128"/>
              </a:rPr>
              <a:t>STAGE 2b:  REVEAL SECOND OMISSION</a:t>
            </a:r>
          </a:p>
          <a:p>
            <a:pPr marL="171450" indent="-171450">
              <a:buFont typeface="Arial" panose="020B0604020202020204" pitchFamily="34" charset="0"/>
              <a:buChar char="•"/>
            </a:pPr>
            <a:r>
              <a:rPr lang="en-GB" altLang="ja-JP" sz="1600" dirty="0">
                <a:ea typeface="MS PGothic" pitchFamily="34" charset="-128"/>
              </a:rPr>
              <a:t>Consider the role of P in your answer Praise what is correct and point out what is missing Yes but also consider P. Would it have produced the same result if P is neglected?</a:t>
            </a:r>
            <a:endParaRPr lang="en-US" altLang="en-US" sz="1600" dirty="0"/>
          </a:p>
          <a:p>
            <a:r>
              <a:rPr lang="en-GB" altLang="en-US" dirty="0"/>
              <a:t>Denise Whitelock, END 2019</a:t>
            </a:r>
          </a:p>
          <a:p>
            <a:endParaRPr lang="en-GB" dirty="0"/>
          </a:p>
        </p:txBody>
      </p:sp>
      <p:sp>
        <p:nvSpPr>
          <p:cNvPr id="5" name="Title 4"/>
          <p:cNvSpPr>
            <a:spLocks noGrp="1"/>
          </p:cNvSpPr>
          <p:nvPr>
            <p:ph type="ctrTitle"/>
          </p:nvPr>
        </p:nvSpPr>
        <p:spPr/>
        <p:txBody>
          <a:bodyPr/>
          <a:lstStyle/>
          <a:p>
            <a:r>
              <a:rPr lang="en-GB" dirty="0"/>
              <a:t>Teachers</a:t>
            </a:r>
          </a:p>
        </p:txBody>
      </p:sp>
      <p:sp>
        <p:nvSpPr>
          <p:cNvPr id="6" name="Text Placeholder 5"/>
          <p:cNvSpPr>
            <a:spLocks noGrp="1"/>
          </p:cNvSpPr>
          <p:nvPr>
            <p:ph type="body" sz="quarter" idx="13"/>
          </p:nvPr>
        </p:nvSpPr>
        <p:spPr/>
        <p:txBody>
          <a:bodyPr/>
          <a:lstStyle/>
          <a:p>
            <a:r>
              <a:rPr lang="en-GB" altLang="en-US" sz="1800" dirty="0"/>
              <a:t>Computer analysis continued</a:t>
            </a:r>
            <a:endParaRPr lang="en-GB" sz="1800" dirty="0"/>
          </a:p>
        </p:txBody>
      </p:sp>
      <p:pic>
        <p:nvPicPr>
          <p:cNvPr id="8194" name="Picture 2"/>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10024" r="10024"/>
          <a:stretch>
            <a:fillRect/>
          </a:stretch>
        </p:blipFill>
        <p:spPr bwMode="auto">
          <a:xfrm>
            <a:off x="4400550" y="1080000"/>
            <a:ext cx="4383450" cy="3522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3140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marL="171450" indent="-171450">
              <a:buFont typeface="Arial" panose="020B0604020202020204" pitchFamily="34" charset="0"/>
              <a:buChar char="•"/>
            </a:pPr>
            <a:r>
              <a:rPr lang="en-GB" altLang="ja-JP" sz="1400" b="1" dirty="0">
                <a:ea typeface="MS PGothic" pitchFamily="34" charset="-128"/>
              </a:rPr>
              <a:t>STAGE 3:REQUEST CLARIFICATION OF KEY POINT 1</a:t>
            </a:r>
          </a:p>
          <a:p>
            <a:pPr marL="171450" indent="-171450">
              <a:buFont typeface="Arial" panose="020B0604020202020204" pitchFamily="34" charset="0"/>
              <a:buChar char="•"/>
            </a:pPr>
            <a:r>
              <a:rPr lang="en-GB" altLang="ja-JP" sz="1400" b="1" dirty="0">
                <a:ea typeface="MS PGothic" pitchFamily="34" charset="-128"/>
              </a:rPr>
              <a:t>STAGE 4:REQUEST FURTHER ANALYSIS OF KEY POINT 1</a:t>
            </a:r>
            <a:r>
              <a:rPr lang="en-GB" altLang="ja-JP" sz="1400" dirty="0">
                <a:ea typeface="MS PGothic" pitchFamily="34" charset="-128"/>
              </a:rPr>
              <a:t>(Stages 3 and 4 repeated with all the key points)</a:t>
            </a:r>
          </a:p>
          <a:p>
            <a:pPr marL="171450" indent="-171450">
              <a:buFont typeface="Arial" panose="020B0604020202020204" pitchFamily="34" charset="0"/>
              <a:buChar char="•"/>
            </a:pPr>
            <a:r>
              <a:rPr lang="en-GB" altLang="ja-JP" sz="1400" b="1" dirty="0">
                <a:ea typeface="MS PGothic" pitchFamily="34" charset="-128"/>
              </a:rPr>
              <a:t>STAGE 5:REQUEST THE INFERENCE FROM THE ANALYSIS OF KEY POINT 1 IF IT IS MISSING</a:t>
            </a:r>
          </a:p>
          <a:p>
            <a:pPr marL="171450" indent="-171450">
              <a:buFont typeface="Arial" panose="020B0604020202020204" pitchFamily="34" charset="0"/>
              <a:buChar char="•"/>
            </a:pPr>
            <a:r>
              <a:rPr lang="en-GB" altLang="ja-JP" sz="1400" b="1" dirty="0">
                <a:ea typeface="MS PGothic" pitchFamily="34" charset="-128"/>
              </a:rPr>
              <a:t>STAGE 6:REQUEST THE INFERENCE FROM THE ANALYSIS OF KEY POINT 1 IF IT IS NOT COMPLETE</a:t>
            </a:r>
          </a:p>
          <a:p>
            <a:pPr marL="171450" indent="-171450">
              <a:buFont typeface="Arial" panose="020B0604020202020204" pitchFamily="34" charset="0"/>
              <a:buChar char="•"/>
            </a:pPr>
            <a:r>
              <a:rPr lang="en-GB" altLang="ja-JP" sz="1400" b="1" dirty="0">
                <a:ea typeface="MS PGothic" pitchFamily="34" charset="-128"/>
              </a:rPr>
              <a:t>STAGE 7:CHECK THE CAUSALITY</a:t>
            </a:r>
          </a:p>
          <a:p>
            <a:pPr marL="171450" indent="-171450">
              <a:buFont typeface="Arial" panose="020B0604020202020204" pitchFamily="34" charset="0"/>
              <a:buChar char="•"/>
            </a:pPr>
            <a:r>
              <a:rPr lang="en-GB" altLang="ja-JP" sz="1400" b="1" dirty="0">
                <a:ea typeface="MS PGothic" pitchFamily="34" charset="-128"/>
              </a:rPr>
              <a:t>STAGE 8:REQUEST ALL THE CAUSAL FACTORS ARE WEIGHTED</a:t>
            </a:r>
            <a:endParaRPr lang="en-US" altLang="en-US" sz="1400" b="1" dirty="0"/>
          </a:p>
          <a:p>
            <a:endParaRPr lang="en-GB" dirty="0"/>
          </a:p>
        </p:txBody>
      </p:sp>
      <p:sp>
        <p:nvSpPr>
          <p:cNvPr id="5" name="Title 4"/>
          <p:cNvSpPr>
            <a:spLocks noGrp="1"/>
          </p:cNvSpPr>
          <p:nvPr>
            <p:ph type="ctrTitle"/>
          </p:nvPr>
        </p:nvSpPr>
        <p:spPr/>
        <p:txBody>
          <a:bodyPr/>
          <a:lstStyle/>
          <a:p>
            <a:r>
              <a:rPr lang="en-GB" dirty="0"/>
              <a:t>Teachers</a:t>
            </a:r>
          </a:p>
        </p:txBody>
      </p:sp>
      <p:sp>
        <p:nvSpPr>
          <p:cNvPr id="6" name="Text Placeholder 5"/>
          <p:cNvSpPr>
            <a:spLocks noGrp="1"/>
          </p:cNvSpPr>
          <p:nvPr>
            <p:ph type="body" sz="quarter" idx="13"/>
          </p:nvPr>
        </p:nvSpPr>
        <p:spPr/>
        <p:txBody>
          <a:bodyPr/>
          <a:lstStyle/>
          <a:p>
            <a:r>
              <a:rPr lang="en-GB" altLang="en-US" sz="1800" dirty="0"/>
              <a:t>Final stages of analysis</a:t>
            </a:r>
            <a:endParaRPr lang="en-GB" sz="1800" dirty="0"/>
          </a:p>
        </p:txBody>
      </p:sp>
      <p:pic>
        <p:nvPicPr>
          <p:cNvPr id="9218" name="Picture 2"/>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t="221" b="221"/>
          <a:stretch>
            <a:fillRect/>
          </a:stretch>
        </p:blipFill>
        <p:spPr bwMode="auto">
          <a:xfrm>
            <a:off x="4257677" y="995959"/>
            <a:ext cx="4526325" cy="3637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28014" y="4633460"/>
            <a:ext cx="2965280" cy="484748"/>
          </a:xfrm>
          <a:prstGeom prst="rect">
            <a:avLst/>
          </a:prstGeom>
        </p:spPr>
        <p:txBody>
          <a:bodyPr wrap="square">
            <a:spAutoFit/>
          </a:bodyPr>
          <a:lstStyle/>
          <a:p>
            <a:r>
              <a:rPr lang="en-GB" altLang="en-US" sz="1200" dirty="0"/>
              <a:t>Denise Whitelock, END 2019</a:t>
            </a:r>
          </a:p>
          <a:p>
            <a:endParaRPr lang="en-GB" dirty="0"/>
          </a:p>
        </p:txBody>
      </p:sp>
    </p:spTree>
    <p:extLst>
      <p:ext uri="{BB962C8B-B14F-4D97-AF65-F5344CB8AC3E}">
        <p14:creationId xmlns:p14="http://schemas.microsoft.com/office/powerpoint/2010/main" val="1192339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801" y="293905"/>
            <a:ext cx="1260000" cy="212075"/>
          </a:xfrm>
        </p:spPr>
        <p:txBody>
          <a:bodyPr/>
          <a:lstStyle/>
          <a:p>
            <a:r>
              <a:rPr lang="en-GB" dirty="0"/>
              <a:t>Teachers</a:t>
            </a:r>
          </a:p>
        </p:txBody>
      </p:sp>
      <p:sp>
        <p:nvSpPr>
          <p:cNvPr id="3" name="Content Placeholder 2"/>
          <p:cNvSpPr>
            <a:spLocks noGrp="1"/>
          </p:cNvSpPr>
          <p:nvPr>
            <p:ph idx="1"/>
          </p:nvPr>
        </p:nvSpPr>
        <p:spPr>
          <a:xfrm>
            <a:off x="432000" y="1357316"/>
            <a:ext cx="8352000" cy="3426187"/>
          </a:xfrm>
        </p:spPr>
        <p:txBody>
          <a:bodyPr/>
          <a:lstStyle/>
          <a:p>
            <a:pPr>
              <a:buFont typeface="Arial" pitchFamily="34" charset="0"/>
              <a:buChar char="•"/>
            </a:pPr>
            <a:r>
              <a:rPr lang="en-GB" altLang="en-US" sz="2800" dirty="0"/>
              <a:t>Difficult at times to receive written feedback</a:t>
            </a:r>
          </a:p>
          <a:p>
            <a:endParaRPr lang="en-GB" altLang="en-US" sz="2800" dirty="0"/>
          </a:p>
          <a:p>
            <a:pPr>
              <a:buFont typeface="Arial" pitchFamily="34" charset="0"/>
              <a:buChar char="•"/>
            </a:pPr>
            <a:r>
              <a:rPr lang="en-GB" altLang="en-US" sz="2800" dirty="0"/>
              <a:t>Not just a cognitive response</a:t>
            </a:r>
          </a:p>
          <a:p>
            <a:endParaRPr lang="en-GB" altLang="en-US" sz="2800" dirty="0"/>
          </a:p>
          <a:p>
            <a:pPr>
              <a:buFont typeface="Arial" pitchFamily="34" charset="0"/>
              <a:buChar char="•"/>
            </a:pPr>
            <a:r>
              <a:rPr lang="en-GB" altLang="en-US" sz="2800" dirty="0"/>
              <a:t>How can Bales help?</a:t>
            </a:r>
          </a:p>
          <a:p>
            <a:endParaRPr lang="en-GB" dirty="0"/>
          </a:p>
        </p:txBody>
      </p:sp>
      <p:sp>
        <p:nvSpPr>
          <p:cNvPr id="5" name="Text Placeholder 4"/>
          <p:cNvSpPr>
            <a:spLocks noGrp="1"/>
          </p:cNvSpPr>
          <p:nvPr>
            <p:ph type="body" sz="quarter" idx="10"/>
          </p:nvPr>
        </p:nvSpPr>
        <p:spPr/>
        <p:txBody>
          <a:bodyPr/>
          <a:lstStyle/>
          <a:p>
            <a:r>
              <a:rPr lang="en-GB" altLang="en-US" sz="2400" dirty="0"/>
              <a:t>What about emotional support in the feedback?</a:t>
            </a:r>
            <a:endParaRPr lang="en-GB" sz="2400" dirty="0"/>
          </a:p>
        </p:txBody>
      </p:sp>
      <p:sp>
        <p:nvSpPr>
          <p:cNvPr id="6" name="Rectangle 5"/>
          <p:cNvSpPr/>
          <p:nvPr/>
        </p:nvSpPr>
        <p:spPr>
          <a:xfrm>
            <a:off x="432006" y="4414817"/>
            <a:ext cx="2172390" cy="507831"/>
          </a:xfrm>
          <a:prstGeom prst="rect">
            <a:avLst/>
          </a:prstGeom>
        </p:spPr>
        <p:txBody>
          <a:bodyPr wrap="none">
            <a:spAutoFit/>
          </a:bodyPr>
          <a:lstStyle/>
          <a:p>
            <a:r>
              <a:rPr lang="en-GB" sz="1200" dirty="0"/>
              <a:t>Denise Whitelock</a:t>
            </a:r>
            <a:r>
              <a:rPr lang="en-GB" dirty="0"/>
              <a:t>, </a:t>
            </a:r>
            <a:r>
              <a:rPr lang="en-GB" altLang="en-US" sz="1200" dirty="0"/>
              <a:t>END </a:t>
            </a:r>
            <a:r>
              <a:rPr lang="en-GB" sz="1200" dirty="0"/>
              <a:t>2019</a:t>
            </a:r>
          </a:p>
          <a:p>
            <a:endParaRPr lang="en-GB" dirty="0"/>
          </a:p>
        </p:txBody>
      </p:sp>
    </p:spTree>
    <p:extLst>
      <p:ext uri="{BB962C8B-B14F-4D97-AF65-F5344CB8AC3E}">
        <p14:creationId xmlns:p14="http://schemas.microsoft.com/office/powerpoint/2010/main" val="91868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01139C-109E-EE47-8CD5-34ADF816CE90}"/>
              </a:ext>
            </a:extLst>
          </p:cNvPr>
          <p:cNvPicPr>
            <a:picLocks noChangeAspect="1"/>
          </p:cNvPicPr>
          <p:nvPr/>
        </p:nvPicPr>
        <p:blipFill rotWithShape="1">
          <a:blip r:embed="rId2"/>
          <a:srcRect t="4629" r="2513" b="13088"/>
          <a:stretch/>
        </p:blipFill>
        <p:spPr>
          <a:xfrm>
            <a:off x="0" y="1"/>
            <a:ext cx="9144000" cy="5143499"/>
          </a:xfrm>
          <a:prstGeom prst="rect">
            <a:avLst/>
          </a:prstGeom>
          <a:gradFill>
            <a:gsLst>
              <a:gs pos="0">
                <a:srgbClr val="BCD5EF"/>
              </a:gs>
              <a:gs pos="74000">
                <a:schemeClr val="accent1">
                  <a:lumMod val="45000"/>
                  <a:lumOff val="55000"/>
                  <a:alpha val="0"/>
                </a:schemeClr>
              </a:gs>
              <a:gs pos="83000">
                <a:schemeClr val="accent1">
                  <a:lumMod val="45000"/>
                  <a:lumOff val="55000"/>
                  <a:alpha val="0"/>
                </a:schemeClr>
              </a:gs>
              <a:gs pos="100000">
                <a:schemeClr val="accent1">
                  <a:lumMod val="30000"/>
                  <a:lumOff val="70000"/>
                  <a:alpha val="0"/>
                </a:schemeClr>
              </a:gs>
            </a:gsLst>
            <a:lin ang="5400000" scaled="1"/>
          </a:gradFill>
        </p:spPr>
      </p:pic>
      <p:sp>
        <p:nvSpPr>
          <p:cNvPr id="7" name="Rectangle 6">
            <a:extLst>
              <a:ext uri="{FF2B5EF4-FFF2-40B4-BE49-F238E27FC236}">
                <a16:creationId xmlns:a16="http://schemas.microsoft.com/office/drawing/2014/main" id="{A630CC68-C1E9-8C4E-9BBD-9006F4FFFFBE}"/>
              </a:ext>
            </a:extLst>
          </p:cNvPr>
          <p:cNvSpPr/>
          <p:nvPr/>
        </p:nvSpPr>
        <p:spPr>
          <a:xfrm>
            <a:off x="0" y="0"/>
            <a:ext cx="9144000" cy="3011091"/>
          </a:xfrm>
          <a:prstGeom prst="rect">
            <a:avLst/>
          </a:prstGeom>
          <a:gradFill>
            <a:gsLst>
              <a:gs pos="100000">
                <a:schemeClr val="bg1">
                  <a:alpha val="0"/>
                </a:schemeClr>
              </a:gs>
              <a:gs pos="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8" name="Picture 7">
            <a:extLst>
              <a:ext uri="{FF2B5EF4-FFF2-40B4-BE49-F238E27FC236}">
                <a16:creationId xmlns:a16="http://schemas.microsoft.com/office/drawing/2014/main" id="{5DC8DA82-6B61-5848-884C-BE8A619D7A81}"/>
              </a:ext>
            </a:extLst>
          </p:cNvPr>
          <p:cNvPicPr>
            <a:picLocks noChangeAspect="1"/>
          </p:cNvPicPr>
          <p:nvPr/>
        </p:nvPicPr>
        <p:blipFill>
          <a:blip r:embed="rId3">
            <a:biLevel thresh="25000"/>
          </a:blip>
          <a:stretch>
            <a:fillRect/>
          </a:stretch>
        </p:blipFill>
        <p:spPr>
          <a:xfrm>
            <a:off x="7990368" y="4416342"/>
            <a:ext cx="809652" cy="555644"/>
          </a:xfrm>
          <a:prstGeom prst="rect">
            <a:avLst/>
          </a:prstGeom>
        </p:spPr>
      </p:pic>
      <p:sp>
        <p:nvSpPr>
          <p:cNvPr id="5" name="Rectángulo"/>
          <p:cNvSpPr/>
          <p:nvPr/>
        </p:nvSpPr>
        <p:spPr>
          <a:xfrm>
            <a:off x="-9525" y="-21064"/>
            <a:ext cx="9163050" cy="127754"/>
          </a:xfrm>
          <a:prstGeom prst="rect">
            <a:avLst/>
          </a:prstGeom>
          <a:solidFill>
            <a:srgbClr val="67A1DD"/>
          </a:solidFill>
          <a:ln w="3175">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sp>
        <p:nvSpPr>
          <p:cNvPr id="13" name="Línea"/>
          <p:cNvSpPr/>
          <p:nvPr/>
        </p:nvSpPr>
        <p:spPr>
          <a:xfrm>
            <a:off x="561975" y="951897"/>
            <a:ext cx="736630" cy="1"/>
          </a:xfrm>
          <a:prstGeom prst="line">
            <a:avLst/>
          </a:prstGeom>
          <a:ln w="76200">
            <a:solidFill>
              <a:srgbClr val="67A1DD"/>
            </a:solidFill>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sp>
        <p:nvSpPr>
          <p:cNvPr id="12" name="Shape 93"/>
          <p:cNvSpPr/>
          <p:nvPr/>
        </p:nvSpPr>
        <p:spPr>
          <a:xfrm>
            <a:off x="269153" y="441225"/>
            <a:ext cx="3864436" cy="484650"/>
          </a:xfrm>
          <a:prstGeom prst="rect">
            <a:avLst/>
          </a:prstGeom>
          <a:noFill/>
          <a:ln>
            <a:noFill/>
          </a:ln>
        </p:spPr>
        <p:txBody>
          <a:bodyPr lIns="68569" tIns="34275" rIns="68569" bIns="34275" anchor="t" anchorCtr="0">
            <a:noAutofit/>
          </a:bodyPr>
          <a:lstStyle/>
          <a:p>
            <a:pPr algn="just">
              <a:lnSpc>
                <a:spcPct val="150000"/>
              </a:lnSpc>
              <a:buSzPct val="25000"/>
            </a:pPr>
            <a:r>
              <a:rPr lang="en-US" sz="1800" b="1" dirty="0">
                <a:solidFill>
                  <a:srgbClr val="538CD5"/>
                </a:solidFill>
              </a:rPr>
              <a:t>   </a:t>
            </a:r>
            <a:r>
              <a:rPr lang="en-US" sz="1800" dirty="0">
                <a:solidFill>
                  <a:srgbClr val="538CD5"/>
                </a:solidFill>
              </a:rPr>
              <a:t>THE OPEN UNIVERSITY (UK)</a:t>
            </a:r>
            <a:endParaRPr lang="en-US" sz="1800" b="1" dirty="0">
              <a:solidFill>
                <a:srgbClr val="538CD5"/>
              </a:solidFill>
            </a:endParaRPr>
          </a:p>
        </p:txBody>
      </p:sp>
      <p:sp>
        <p:nvSpPr>
          <p:cNvPr id="9" name="Rectangle 8">
            <a:extLst>
              <a:ext uri="{FF2B5EF4-FFF2-40B4-BE49-F238E27FC236}">
                <a16:creationId xmlns:a16="http://schemas.microsoft.com/office/drawing/2014/main" id="{9B03782C-9239-3D4B-9F1E-1BA963BFCA58}"/>
              </a:ext>
            </a:extLst>
          </p:cNvPr>
          <p:cNvSpPr/>
          <p:nvPr/>
        </p:nvSpPr>
        <p:spPr>
          <a:xfrm>
            <a:off x="4665521" y="231678"/>
            <a:ext cx="4457700" cy="923330"/>
          </a:xfrm>
          <a:prstGeom prst="rect">
            <a:avLst/>
          </a:prstGeom>
        </p:spPr>
        <p:txBody>
          <a:bodyPr wrap="square">
            <a:spAutoFit/>
          </a:bodyPr>
          <a:lstStyle/>
          <a:p>
            <a:pPr marL="214313" indent="-214313">
              <a:buFont typeface="Arial" panose="020B0604020202020204" pitchFamily="34" charset="0"/>
              <a:buChar char="•"/>
            </a:pPr>
            <a:r>
              <a:rPr lang="en-GB" sz="1500" dirty="0"/>
              <a:t>The largest open distance university in Europe</a:t>
            </a:r>
          </a:p>
          <a:p>
            <a:pPr marL="214313" indent="-214313">
              <a:buFont typeface="Arial" panose="020B0604020202020204" pitchFamily="34" charset="0"/>
              <a:buChar char="•"/>
            </a:pPr>
            <a:r>
              <a:rPr lang="en-GB" sz="1500" dirty="0"/>
              <a:t>~170,000 students</a:t>
            </a:r>
          </a:p>
          <a:p>
            <a:pPr marL="214313" indent="-214313">
              <a:buFont typeface="Arial" panose="020B0604020202020204" pitchFamily="34" charset="0"/>
              <a:buChar char="•"/>
            </a:pPr>
            <a:r>
              <a:rPr lang="en-GB" sz="1500" dirty="0"/>
              <a:t>~24,000 students with SEND</a:t>
            </a:r>
          </a:p>
          <a:p>
            <a:endParaRPr lang="en-GB" sz="900" dirty="0"/>
          </a:p>
        </p:txBody>
      </p:sp>
    </p:spTree>
    <p:extLst>
      <p:ext uri="{BB962C8B-B14F-4D97-AF65-F5344CB8AC3E}">
        <p14:creationId xmlns:p14="http://schemas.microsoft.com/office/powerpoint/2010/main" val="365512081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81229" y="612692"/>
            <a:ext cx="7418105" cy="188999"/>
          </a:xfrm>
        </p:spPr>
        <p:txBody>
          <a:bodyPr/>
          <a:lstStyle/>
          <a:p>
            <a:r>
              <a:rPr lang="en-GB" altLang="en-US" dirty="0"/>
              <a:t>Coding the tutor comments</a:t>
            </a:r>
            <a:endParaRPr lang="en-GB" dirty="0"/>
          </a:p>
        </p:txBody>
      </p:sp>
      <p:sp>
        <p:nvSpPr>
          <p:cNvPr id="3" name="Title 2"/>
          <p:cNvSpPr>
            <a:spLocks noGrp="1"/>
          </p:cNvSpPr>
          <p:nvPr>
            <p:ph type="ctrTitle"/>
          </p:nvPr>
        </p:nvSpPr>
        <p:spPr/>
        <p:txBody>
          <a:bodyPr/>
          <a:lstStyle/>
          <a:p>
            <a:r>
              <a:rPr lang="en-GB" dirty="0"/>
              <a:t>Teachers</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5528" y="1093421"/>
            <a:ext cx="7847619"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1227" y="760096"/>
            <a:ext cx="2178802" cy="300082"/>
          </a:xfrm>
          <a:prstGeom prst="rect">
            <a:avLst/>
          </a:prstGeom>
        </p:spPr>
        <p:txBody>
          <a:bodyPr wrap="none">
            <a:spAutoFit/>
          </a:bodyPr>
          <a:lstStyle/>
          <a:p>
            <a:r>
              <a:rPr lang="en-GB" dirty="0"/>
              <a:t>Bales’ Interaction Process</a:t>
            </a:r>
          </a:p>
        </p:txBody>
      </p:sp>
      <p:sp>
        <p:nvSpPr>
          <p:cNvPr id="6" name="Rectangle 5"/>
          <p:cNvSpPr/>
          <p:nvPr/>
        </p:nvSpPr>
        <p:spPr>
          <a:xfrm>
            <a:off x="208490" y="4693422"/>
            <a:ext cx="2172390" cy="507831"/>
          </a:xfrm>
          <a:prstGeom prst="rect">
            <a:avLst/>
          </a:prstGeom>
        </p:spPr>
        <p:txBody>
          <a:bodyPr wrap="none">
            <a:spAutoFit/>
          </a:bodyPr>
          <a:lstStyle/>
          <a:p>
            <a:r>
              <a:rPr lang="en-GB" sz="1200" dirty="0"/>
              <a:t>Denise Whitelock</a:t>
            </a:r>
            <a:r>
              <a:rPr lang="en-GB" dirty="0"/>
              <a:t>, </a:t>
            </a:r>
            <a:r>
              <a:rPr lang="en-GB" altLang="en-US" sz="1200" dirty="0"/>
              <a:t>END </a:t>
            </a:r>
            <a:r>
              <a:rPr lang="en-GB" sz="1200" dirty="0"/>
              <a:t>2019</a:t>
            </a:r>
          </a:p>
          <a:p>
            <a:endParaRPr lang="en-GB" dirty="0"/>
          </a:p>
        </p:txBody>
      </p:sp>
    </p:spTree>
    <p:extLst>
      <p:ext uri="{BB962C8B-B14F-4D97-AF65-F5344CB8AC3E}">
        <p14:creationId xmlns:p14="http://schemas.microsoft.com/office/powerpoint/2010/main" val="400152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801" y="242780"/>
            <a:ext cx="1260000" cy="212075"/>
          </a:xfrm>
        </p:spPr>
        <p:txBody>
          <a:bodyPr/>
          <a:lstStyle/>
          <a:p>
            <a:r>
              <a:rPr lang="en-GB" dirty="0"/>
              <a:t>Teachers</a:t>
            </a:r>
          </a:p>
        </p:txBody>
      </p:sp>
      <p:sp>
        <p:nvSpPr>
          <p:cNvPr id="5" name="Text Placeholder 4"/>
          <p:cNvSpPr>
            <a:spLocks noGrp="1"/>
          </p:cNvSpPr>
          <p:nvPr>
            <p:ph type="body" sz="quarter" idx="10"/>
          </p:nvPr>
        </p:nvSpPr>
        <p:spPr>
          <a:xfrm>
            <a:off x="388801" y="486019"/>
            <a:ext cx="7941600" cy="251999"/>
          </a:xfrm>
        </p:spPr>
        <p:txBody>
          <a:bodyPr/>
          <a:lstStyle/>
          <a:p>
            <a:r>
              <a:rPr lang="en-GB" altLang="en-US" dirty="0"/>
              <a:t>Identifying trends: H801</a:t>
            </a:r>
            <a:endParaRPr lang="en-GB"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4179" y="825946"/>
            <a:ext cx="4641342" cy="370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71487" y="4529584"/>
            <a:ext cx="7736682" cy="300082"/>
          </a:xfrm>
          <a:prstGeom prst="rect">
            <a:avLst/>
          </a:prstGeom>
        </p:spPr>
        <p:txBody>
          <a:bodyPr wrap="square">
            <a:spAutoFit/>
          </a:bodyPr>
          <a:lstStyle/>
          <a:p>
            <a:pPr algn="ctr"/>
            <a:r>
              <a:rPr lang="en-GB" dirty="0"/>
              <a:t>Graph to show conflated Bale’s categories against mean number of incidences in H801 scripts</a:t>
            </a:r>
          </a:p>
        </p:txBody>
      </p:sp>
      <p:sp>
        <p:nvSpPr>
          <p:cNvPr id="9" name="Rectangle 8"/>
          <p:cNvSpPr/>
          <p:nvPr/>
        </p:nvSpPr>
        <p:spPr>
          <a:xfrm>
            <a:off x="170827" y="4812054"/>
            <a:ext cx="2162772" cy="461665"/>
          </a:xfrm>
          <a:prstGeom prst="rect">
            <a:avLst/>
          </a:prstGeom>
        </p:spPr>
        <p:txBody>
          <a:bodyPr wrap="none">
            <a:spAutoFit/>
          </a:bodyPr>
          <a:lstStyle/>
          <a:p>
            <a:r>
              <a:rPr lang="en-GB" sz="1200" dirty="0"/>
              <a:t>Denise Whitelock, </a:t>
            </a:r>
            <a:r>
              <a:rPr lang="en-GB" altLang="en-US" sz="1200" dirty="0"/>
              <a:t>END </a:t>
            </a:r>
            <a:r>
              <a:rPr lang="en-GB" sz="1200" dirty="0"/>
              <a:t>2019</a:t>
            </a:r>
          </a:p>
          <a:p>
            <a:endParaRPr lang="en-GB" sz="1200" dirty="0"/>
          </a:p>
        </p:txBody>
      </p:sp>
    </p:spTree>
    <p:extLst>
      <p:ext uri="{BB962C8B-B14F-4D97-AF65-F5344CB8AC3E}">
        <p14:creationId xmlns:p14="http://schemas.microsoft.com/office/powerpoint/2010/main" val="2035163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xfrm>
            <a:off x="3124200" y="4672013"/>
            <a:ext cx="2895600"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buClr>
                <a:srgbClr val="F81504"/>
              </a:buClr>
              <a:buFont typeface="Wingdings 3" pitchFamily="18" charset="2"/>
              <a:buChar char=""/>
              <a:defRPr sz="2400">
                <a:solidFill>
                  <a:srgbClr val="00008C"/>
                </a:solidFill>
                <a:latin typeface="Arial" pitchFamily="34"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pitchFamily="34"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pitchFamily="34"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pitchFamily="34"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pitchFamily="34"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pitchFamily="34"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pitchFamily="34"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pitchFamily="34"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pitchFamily="34" charset="0"/>
              </a:defRPr>
            </a:lvl9pPr>
          </a:lstStyle>
          <a:p>
            <a:pPr algn="ctr">
              <a:spcBef>
                <a:spcPct val="0"/>
              </a:spcBef>
              <a:buClrTx/>
              <a:buFontTx/>
              <a:buNone/>
            </a:pPr>
            <a:r>
              <a:rPr lang="en-GB" altLang="en-US" sz="1400" dirty="0"/>
              <a:t>Denise Whitelock, Heerlen, May</a:t>
            </a:r>
            <a:endParaRPr lang="en-US" altLang="en-US" sz="1400" dirty="0"/>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443"/>
            <a:ext cx="915352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340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xfrm>
            <a:off x="3124200" y="4672013"/>
            <a:ext cx="2895600"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buClr>
                <a:srgbClr val="F81504"/>
              </a:buClr>
              <a:buFont typeface="Wingdings 3" pitchFamily="18" charset="2"/>
              <a:buChar char=""/>
              <a:defRPr sz="2400">
                <a:solidFill>
                  <a:srgbClr val="00008C"/>
                </a:solidFill>
                <a:latin typeface="Arial" pitchFamily="34"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pitchFamily="34"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pitchFamily="34"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pitchFamily="34"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pitchFamily="34"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pitchFamily="34"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pitchFamily="34"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pitchFamily="34"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pitchFamily="34" charset="0"/>
              </a:defRPr>
            </a:lvl9pPr>
          </a:lstStyle>
          <a:p>
            <a:pPr algn="ctr">
              <a:spcBef>
                <a:spcPct val="0"/>
              </a:spcBef>
              <a:buClrTx/>
              <a:buFontTx/>
              <a:buNone/>
            </a:pPr>
            <a:r>
              <a:rPr lang="en-GB" altLang="en-US" sz="1400"/>
              <a:t>Denise Whitelock, Heerlen, May 2019</a:t>
            </a:r>
            <a:endParaRPr lang="en-US" altLang="en-US" sz="1400"/>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5352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049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8"/>
          <p:cNvSpPr>
            <a:spLocks noChangeArrowheads="1"/>
          </p:cNvSpPr>
          <p:nvPr/>
        </p:nvSpPr>
        <p:spPr bwMode="auto">
          <a:xfrm>
            <a:off x="0" y="677206"/>
            <a:ext cx="9067807" cy="4400550"/>
          </a:xfrm>
          <a:prstGeom prst="rect">
            <a:avLst/>
          </a:prstGeom>
          <a:solidFill>
            <a:srgbClr val="FB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366" tIns="54183" rIns="108366" bIns="54183" anchor="ctr"/>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lgn="ctr" defTabSz="914400" eaLnBrk="1" fontAlgn="base" hangingPunct="1">
              <a:spcBef>
                <a:spcPct val="0"/>
              </a:spcBef>
              <a:spcAft>
                <a:spcPct val="0"/>
              </a:spcAft>
              <a:buClrTx/>
              <a:buFontTx/>
              <a:buNone/>
            </a:pPr>
            <a:endParaRPr lang="en-US" altLang="en-US" sz="1800">
              <a:solidFill>
                <a:srgbClr val="000000"/>
              </a:solidFill>
            </a:endParaRPr>
          </a:p>
        </p:txBody>
      </p:sp>
      <p:sp>
        <p:nvSpPr>
          <p:cNvPr id="27651" name="Rectangle 25"/>
          <p:cNvSpPr>
            <a:spLocks noChangeArrowheads="1"/>
          </p:cNvSpPr>
          <p:nvPr/>
        </p:nvSpPr>
        <p:spPr bwMode="auto">
          <a:xfrm>
            <a:off x="6172200" y="3806428"/>
            <a:ext cx="2971800" cy="1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spAutoFit/>
          </a:bodyPr>
          <a:lstStyle>
            <a:lvl1pPr algn="l" defTabSz="769938"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defTabSz="769938"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defTabSz="769938"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defTabSz="769938"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defTabSz="769938"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defTabSz="769938"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defTabSz="769938"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defTabSz="769938"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defTabSz="769938"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lgn="r" eaLnBrk="1" fontAlgn="base" hangingPunct="1">
              <a:spcBef>
                <a:spcPct val="0"/>
              </a:spcBef>
              <a:spcAft>
                <a:spcPct val="0"/>
              </a:spcAft>
              <a:buClrTx/>
              <a:buFontTx/>
              <a:buNone/>
            </a:pPr>
            <a:r>
              <a:rPr lang="en-GB" altLang="en-US" sz="2100" b="1" dirty="0" err="1">
                <a:solidFill>
                  <a:srgbClr val="000000"/>
                </a:solidFill>
                <a:latin typeface="Helvetica" pitchFamily="34" charset="0"/>
              </a:rPr>
              <a:t>SAFeSEA</a:t>
            </a:r>
            <a:endParaRPr lang="en-GB" altLang="en-US" sz="1400" b="1" dirty="0">
              <a:solidFill>
                <a:srgbClr val="000000"/>
              </a:solidFill>
              <a:latin typeface="Helvetica" pitchFamily="34" charset="0"/>
            </a:endParaRPr>
          </a:p>
          <a:p>
            <a:pPr algn="r" eaLnBrk="1" fontAlgn="base" hangingPunct="1">
              <a:spcBef>
                <a:spcPct val="0"/>
              </a:spcBef>
              <a:spcAft>
                <a:spcPct val="0"/>
              </a:spcAft>
              <a:buClrTx/>
              <a:buFontTx/>
              <a:buNone/>
            </a:pPr>
            <a:r>
              <a:rPr lang="en-GB" altLang="en-US" sz="1400" b="1" dirty="0">
                <a:solidFill>
                  <a:srgbClr val="000000"/>
                </a:solidFill>
                <a:latin typeface="Helvetica" pitchFamily="34" charset="0"/>
              </a:rPr>
              <a:t>Professor Denise Whitelock</a:t>
            </a:r>
          </a:p>
          <a:p>
            <a:pPr algn="r" eaLnBrk="1" fontAlgn="base" hangingPunct="1">
              <a:spcBef>
                <a:spcPct val="0"/>
              </a:spcBef>
              <a:spcAft>
                <a:spcPct val="0"/>
              </a:spcAft>
              <a:buClrTx/>
              <a:buFontTx/>
              <a:buNone/>
            </a:pPr>
            <a:r>
              <a:rPr lang="en-GB" altLang="en-US" sz="1400" b="1" dirty="0">
                <a:solidFill>
                  <a:srgbClr val="000000"/>
                </a:solidFill>
                <a:latin typeface="Helvetica" pitchFamily="34" charset="0"/>
              </a:rPr>
              <a:t>Professor John Richardson</a:t>
            </a:r>
          </a:p>
          <a:p>
            <a:pPr algn="r" eaLnBrk="1" fontAlgn="base" hangingPunct="1">
              <a:spcBef>
                <a:spcPct val="0"/>
              </a:spcBef>
              <a:spcAft>
                <a:spcPct val="0"/>
              </a:spcAft>
              <a:buClrTx/>
              <a:buFontTx/>
              <a:buNone/>
            </a:pPr>
            <a:endParaRPr lang="en-GB" altLang="en-US" sz="1400" b="1" dirty="0">
              <a:solidFill>
                <a:srgbClr val="000000"/>
              </a:solidFill>
              <a:latin typeface="Helvetica" pitchFamily="34" charset="0"/>
            </a:endParaRPr>
          </a:p>
          <a:p>
            <a:pPr algn="r" eaLnBrk="1" fontAlgn="base" hangingPunct="1">
              <a:spcBef>
                <a:spcPct val="0"/>
              </a:spcBef>
              <a:spcAft>
                <a:spcPct val="0"/>
              </a:spcAft>
              <a:buClrTx/>
              <a:buFontTx/>
              <a:buNone/>
            </a:pPr>
            <a:r>
              <a:rPr lang="en-GB" altLang="en-US" sz="1400" b="1" dirty="0">
                <a:solidFill>
                  <a:srgbClr val="000000"/>
                </a:solidFill>
                <a:latin typeface="Helvetica" pitchFamily="34" charset="0"/>
              </a:rPr>
              <a:t>Professor Stephen Pulman</a:t>
            </a:r>
          </a:p>
          <a:p>
            <a:pPr algn="r" eaLnBrk="1" fontAlgn="base" hangingPunct="1">
              <a:spcBef>
                <a:spcPct val="0"/>
              </a:spcBef>
              <a:spcAft>
                <a:spcPct val="0"/>
              </a:spcAft>
              <a:buClrTx/>
              <a:buFontTx/>
              <a:buNone/>
            </a:pPr>
            <a:endParaRPr lang="en-GB" altLang="en-US" sz="1400" b="1" dirty="0">
              <a:solidFill>
                <a:srgbClr val="000000"/>
              </a:solidFill>
              <a:latin typeface="Helvetica" pitchFamily="34" charset="0"/>
            </a:endParaRPr>
          </a:p>
        </p:txBody>
      </p:sp>
      <p:sp>
        <p:nvSpPr>
          <p:cNvPr id="27652" name="Rectangle 7"/>
          <p:cNvSpPr>
            <a:spLocks noChangeArrowheads="1"/>
          </p:cNvSpPr>
          <p:nvPr/>
        </p:nvSpPr>
        <p:spPr bwMode="auto">
          <a:xfrm>
            <a:off x="307187" y="742950"/>
            <a:ext cx="2607469" cy="378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algn="l" defTabSz="912813"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defTabSz="912813"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defTabSz="912813"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defTabSz="912813"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defTabSz="912813"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defTabSz="912813"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defTabSz="912813"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defTabSz="912813"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defTabSz="912813"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lgn="ctr" eaLnBrk="1" fontAlgn="base" hangingPunct="1">
              <a:spcBef>
                <a:spcPct val="40000"/>
              </a:spcBef>
              <a:spcAft>
                <a:spcPct val="0"/>
              </a:spcAft>
              <a:buClrTx/>
              <a:buFontTx/>
              <a:buNone/>
            </a:pPr>
            <a:r>
              <a:rPr lang="en-US" altLang="en-US" b="1" dirty="0">
                <a:solidFill>
                  <a:srgbClr val="FF33CC"/>
                </a:solidFill>
                <a:latin typeface="Helvetica" pitchFamily="34" charset="0"/>
              </a:rPr>
              <a:t>An automated tool supporting</a:t>
            </a:r>
          </a:p>
          <a:p>
            <a:pPr algn="ctr" eaLnBrk="1" fontAlgn="base" hangingPunct="1">
              <a:spcBef>
                <a:spcPct val="50000"/>
              </a:spcBef>
              <a:spcAft>
                <a:spcPct val="0"/>
              </a:spcAft>
              <a:buClrTx/>
              <a:buFontTx/>
              <a:buNone/>
            </a:pPr>
            <a:r>
              <a:rPr lang="en-US" altLang="en-US" b="1" dirty="0">
                <a:solidFill>
                  <a:srgbClr val="FF33CC"/>
                </a:solidFill>
                <a:latin typeface="Helvetica" pitchFamily="34" charset="0"/>
              </a:rPr>
              <a:t>online writing and assessment</a:t>
            </a:r>
            <a:br>
              <a:rPr lang="en-US" altLang="en-US" b="1" dirty="0">
                <a:solidFill>
                  <a:srgbClr val="FF33CC"/>
                </a:solidFill>
                <a:latin typeface="Helvetica" pitchFamily="34" charset="0"/>
              </a:rPr>
            </a:br>
            <a:r>
              <a:rPr lang="en-US" altLang="en-US" b="1" dirty="0">
                <a:solidFill>
                  <a:srgbClr val="FF33CC"/>
                </a:solidFill>
                <a:latin typeface="Helvetica" pitchFamily="34" charset="0"/>
              </a:rPr>
              <a:t>of essays providing</a:t>
            </a:r>
          </a:p>
          <a:p>
            <a:pPr algn="ctr" eaLnBrk="1" fontAlgn="base" hangingPunct="1">
              <a:spcBef>
                <a:spcPct val="50000"/>
              </a:spcBef>
              <a:spcAft>
                <a:spcPct val="0"/>
              </a:spcAft>
              <a:buClrTx/>
              <a:buFontTx/>
              <a:buNone/>
            </a:pPr>
            <a:r>
              <a:rPr lang="en-US" altLang="en-US" b="1" dirty="0">
                <a:solidFill>
                  <a:srgbClr val="FF33CC"/>
                </a:solidFill>
                <a:latin typeface="Helvetica" pitchFamily="34" charset="0"/>
              </a:rPr>
              <a:t>accurate targeted feedback</a:t>
            </a:r>
          </a:p>
        </p:txBody>
      </p:sp>
      <p:pic>
        <p:nvPicPr>
          <p:cNvPr id="27653" name="Picture 15" descr="ou_cmyk_masterlogo_19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225" y="4243388"/>
            <a:ext cx="8382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7654" name="Picture 17" descr="sponsor-low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431" y="4202731"/>
            <a:ext cx="17526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5" descr="computerised ex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159" y="975124"/>
            <a:ext cx="4221163"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Rectangle 22"/>
          <p:cNvSpPr>
            <a:spLocks noChangeArrowheads="1"/>
          </p:cNvSpPr>
          <p:nvPr/>
        </p:nvSpPr>
        <p:spPr bwMode="auto">
          <a:xfrm>
            <a:off x="82" y="48491"/>
            <a:ext cx="218912" cy="38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366" tIns="54183" rIns="108366" bIns="54183" anchor="ctr">
            <a:spAutoFit/>
          </a:bodyPr>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lgn="ctr" defTabSz="914400" fontAlgn="base">
              <a:spcBef>
                <a:spcPct val="0"/>
              </a:spcBef>
              <a:spcAft>
                <a:spcPct val="0"/>
              </a:spcAft>
              <a:buClrTx/>
              <a:buFontTx/>
              <a:buNone/>
            </a:pPr>
            <a:endParaRPr lang="en-US" altLang="en-US" sz="1800">
              <a:solidFill>
                <a:srgbClr val="000000"/>
              </a:solidFill>
            </a:endParaRPr>
          </a:p>
        </p:txBody>
      </p:sp>
      <p:sp>
        <p:nvSpPr>
          <p:cNvPr id="27657" name="Rectangle 18"/>
          <p:cNvSpPr>
            <a:spLocks noChangeArrowheads="1"/>
          </p:cNvSpPr>
          <p:nvPr/>
        </p:nvSpPr>
        <p:spPr bwMode="auto">
          <a:xfrm>
            <a:off x="37313" y="48491"/>
            <a:ext cx="9030494" cy="694459"/>
          </a:xfrm>
          <a:prstGeom prst="rect">
            <a:avLst/>
          </a:prstGeom>
          <a:solidFill>
            <a:srgbClr val="FB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366" tIns="54183" rIns="108366" bIns="54183" anchor="ctr"/>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lgn="ctr" defTabSz="914400" eaLnBrk="1" fontAlgn="base" hangingPunct="1">
              <a:spcBef>
                <a:spcPct val="0"/>
              </a:spcBef>
              <a:spcAft>
                <a:spcPct val="0"/>
              </a:spcAft>
              <a:buClrTx/>
              <a:buFontTx/>
              <a:buNone/>
            </a:pPr>
            <a:endParaRPr lang="en-US" altLang="en-US" sz="1800">
              <a:solidFill>
                <a:srgbClr val="000000"/>
              </a:solidFill>
            </a:endParaRPr>
          </a:p>
        </p:txBody>
      </p:sp>
      <p:sp>
        <p:nvSpPr>
          <p:cNvPr id="27658" name="Rectangle 23"/>
          <p:cNvSpPr>
            <a:spLocks noChangeArrowheads="1"/>
          </p:cNvSpPr>
          <p:nvPr/>
        </p:nvSpPr>
        <p:spPr bwMode="auto">
          <a:xfrm>
            <a:off x="82" y="290783"/>
            <a:ext cx="218912" cy="38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366" tIns="54183" rIns="108366" bIns="54183" anchor="ctr">
            <a:spAutoFit/>
          </a:bodyPr>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lgn="ctr" defTabSz="914400" fontAlgn="base">
              <a:spcBef>
                <a:spcPct val="0"/>
              </a:spcBef>
              <a:spcAft>
                <a:spcPct val="0"/>
              </a:spcAft>
              <a:buClrTx/>
              <a:buFontTx/>
              <a:buNone/>
            </a:pPr>
            <a:endParaRPr lang="en-US" altLang="en-US" sz="1800">
              <a:solidFill>
                <a:srgbClr val="000000"/>
              </a:solidFill>
            </a:endParaRPr>
          </a:p>
        </p:txBody>
      </p:sp>
      <p:pic>
        <p:nvPicPr>
          <p:cNvPr id="27659" name="Picture 24" descr="C:\Users\Denise\Pictures\Oxford_University_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4195768"/>
            <a:ext cx="762000" cy="7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 Box 21"/>
          <p:cNvSpPr txBox="1">
            <a:spLocks noChangeArrowheads="1"/>
          </p:cNvSpPr>
          <p:nvPr/>
        </p:nvSpPr>
        <p:spPr bwMode="auto">
          <a:xfrm>
            <a:off x="0" y="48491"/>
            <a:ext cx="7779544" cy="71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366" tIns="54183" rIns="108366" bIns="54183"/>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lgn="ctr" defTabSz="914400" fontAlgn="base">
              <a:spcBef>
                <a:spcPct val="0"/>
              </a:spcBef>
              <a:spcAft>
                <a:spcPct val="0"/>
              </a:spcAft>
              <a:buClrTx/>
              <a:buFontTx/>
              <a:buNone/>
            </a:pPr>
            <a:r>
              <a:rPr lang="en-GB" altLang="en-US" sz="2100" b="1" dirty="0" err="1">
                <a:solidFill>
                  <a:srgbClr val="0033CC"/>
                </a:solidFill>
                <a:cs typeface="Arial" charset="0"/>
              </a:rPr>
              <a:t>SAFeSEA</a:t>
            </a:r>
            <a:r>
              <a:rPr lang="en-GB" altLang="en-US" sz="2100" b="1" dirty="0">
                <a:solidFill>
                  <a:srgbClr val="0033CC"/>
                </a:solidFill>
                <a:cs typeface="Arial" charset="0"/>
              </a:rPr>
              <a:t>: Supportive  Automated Feedback for  </a:t>
            </a:r>
          </a:p>
          <a:p>
            <a:pPr algn="ctr" defTabSz="914400" fontAlgn="base">
              <a:spcBef>
                <a:spcPct val="0"/>
              </a:spcBef>
              <a:spcAft>
                <a:spcPct val="0"/>
              </a:spcAft>
              <a:buClrTx/>
              <a:buFontTx/>
              <a:buNone/>
            </a:pPr>
            <a:r>
              <a:rPr lang="en-GB" altLang="en-US" sz="2100" b="1" dirty="0">
                <a:solidFill>
                  <a:srgbClr val="0033CC"/>
                </a:solidFill>
                <a:cs typeface="Arial" charset="0"/>
              </a:rPr>
              <a:t>Short Essay Answers</a:t>
            </a:r>
            <a:endParaRPr lang="en-GB" altLang="en-US" sz="2100" dirty="0">
              <a:solidFill>
                <a:srgbClr val="0033CC"/>
              </a:solidFill>
              <a:cs typeface="Arial" charset="0"/>
            </a:endParaRPr>
          </a:p>
          <a:p>
            <a:pPr algn="ctr" defTabSz="914400" fontAlgn="base">
              <a:spcBef>
                <a:spcPct val="0"/>
              </a:spcBef>
              <a:spcAft>
                <a:spcPct val="0"/>
              </a:spcAft>
              <a:buClrTx/>
              <a:buFontTx/>
              <a:buNone/>
            </a:pPr>
            <a:endParaRPr lang="en-GB" altLang="en-US" sz="2100" dirty="0">
              <a:solidFill>
                <a:srgbClr val="0033CC"/>
              </a:solidFill>
              <a:cs typeface="Arial" charset="0"/>
            </a:endParaRPr>
          </a:p>
        </p:txBody>
      </p:sp>
      <p:sp>
        <p:nvSpPr>
          <p:cNvPr id="27661" name="Footer Placeholder 1"/>
          <p:cNvSpPr>
            <a:spLocks noGrp="1"/>
          </p:cNvSpPr>
          <p:nvPr>
            <p:ph type="ftr" sz="quarter" idx="10"/>
          </p:nvPr>
        </p:nvSpPr>
        <p:spPr>
          <a:xfrm>
            <a:off x="37314" y="4902819"/>
            <a:ext cx="3321845" cy="217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spcBef>
                <a:spcPct val="0"/>
              </a:spcBef>
              <a:buClrTx/>
              <a:buNone/>
            </a:pPr>
            <a:r>
              <a:rPr lang="en-GB" sz="1200" dirty="0">
                <a:solidFill>
                  <a:schemeClr val="tx1"/>
                </a:solidFill>
              </a:rPr>
              <a:t>Denise Whitelock, </a:t>
            </a:r>
            <a:r>
              <a:rPr lang="en-GB" altLang="en-US" sz="1200" dirty="0">
                <a:solidFill>
                  <a:schemeClr val="tx1"/>
                </a:solidFill>
              </a:rPr>
              <a:t>END</a:t>
            </a:r>
            <a:r>
              <a:rPr lang="en-GB" altLang="en-US" sz="1200" dirty="0"/>
              <a:t> </a:t>
            </a:r>
            <a:r>
              <a:rPr lang="en-GB" sz="1200" dirty="0">
                <a:solidFill>
                  <a:schemeClr val="tx1"/>
                </a:solidFill>
              </a:rPr>
              <a:t>2019</a:t>
            </a:r>
            <a:endParaRPr lang="en-GB" altLang="en-US" sz="1200" dirty="0">
              <a:solidFill>
                <a:schemeClr val="tx1"/>
              </a:solidFill>
            </a:endParaRPr>
          </a:p>
        </p:txBody>
      </p:sp>
    </p:spTree>
    <p:extLst>
      <p:ext uri="{BB962C8B-B14F-4D97-AF65-F5344CB8AC3E}">
        <p14:creationId xmlns:p14="http://schemas.microsoft.com/office/powerpoint/2010/main" val="1622072556"/>
      </p:ext>
    </p:extLst>
  </p:cSld>
  <p:clrMapOvr>
    <a:masterClrMapping/>
  </p:clrMapOvr>
  <p:transition spd="slow" advClick="0" advTm="12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32009" y="1080001"/>
            <a:ext cx="3395663" cy="3563438"/>
          </a:xfrm>
        </p:spPr>
        <p:txBody>
          <a:bodyPr/>
          <a:lstStyle/>
          <a:p>
            <a:pPr marL="285750" indent="-285750">
              <a:buFont typeface="Arial" panose="020B0604020202020204" pitchFamily="34" charset="0"/>
              <a:buChar char="•"/>
            </a:pPr>
            <a:r>
              <a:rPr lang="en-GB" altLang="en-US" sz="1600" dirty="0"/>
              <a:t>No tutor support for drafts of first assignment</a:t>
            </a:r>
          </a:p>
          <a:p>
            <a:pPr marL="285750" indent="-285750">
              <a:buFont typeface="Arial" panose="020B0604020202020204" pitchFamily="34" charset="0"/>
              <a:buChar char="•"/>
            </a:pPr>
            <a:r>
              <a:rPr lang="en-GB" altLang="en-US" sz="1600" dirty="0"/>
              <a:t>Reduce dropout rate with automatic feedback?</a:t>
            </a:r>
          </a:p>
          <a:p>
            <a:pPr marL="285750" indent="-285750">
              <a:buFont typeface="Arial" panose="020B0604020202020204" pitchFamily="34" charset="0"/>
              <a:buChar char="•"/>
            </a:pPr>
            <a:r>
              <a:rPr lang="en-GB" altLang="en-US" sz="1600" dirty="0"/>
              <a:t>Effect of summaristion</a:t>
            </a:r>
          </a:p>
          <a:p>
            <a:pPr marL="285750" indent="-285750">
              <a:buFont typeface="Arial" panose="020B0604020202020204" pitchFamily="34" charset="0"/>
              <a:buChar char="•"/>
            </a:pPr>
            <a:r>
              <a:rPr lang="en-GB" altLang="en-US" sz="1600" dirty="0"/>
              <a:t>What are the beneficial factors?</a:t>
            </a:r>
          </a:p>
          <a:p>
            <a:pPr marL="285750" indent="-285750">
              <a:buFont typeface="Arial" panose="020B0604020202020204" pitchFamily="34" charset="0"/>
              <a:buChar char="•"/>
            </a:pPr>
            <a:r>
              <a:rPr lang="en-GB" altLang="en-US" sz="1600" dirty="0"/>
              <a:t>Correlate measures of learner activity and essay improvement</a:t>
            </a:r>
          </a:p>
          <a:p>
            <a:pPr marL="285750" indent="-285750">
              <a:buFont typeface="Arial" panose="020B0604020202020204" pitchFamily="34" charset="0"/>
              <a:buChar char="•"/>
            </a:pPr>
            <a:r>
              <a:rPr lang="en-GB" altLang="en-US" sz="1600" dirty="0">
                <a:hlinkClick r:id="rId2"/>
              </a:rPr>
              <a:t>http://www.open.ac.uk/iet/main/research-innovation/research-projects/supportive-automated-feedback-short-essay-answers</a:t>
            </a:r>
            <a:endParaRPr lang="en-GB" altLang="en-US" sz="1600" dirty="0"/>
          </a:p>
          <a:p>
            <a:endParaRPr lang="en-GB" dirty="0"/>
          </a:p>
          <a:p>
            <a:r>
              <a:rPr lang="en-GB" dirty="0"/>
              <a:t>Denise Whitelock, </a:t>
            </a:r>
            <a:r>
              <a:rPr lang="en-GB" altLang="en-US" dirty="0"/>
              <a:t>END </a:t>
            </a:r>
            <a:r>
              <a:rPr lang="en-GB" dirty="0"/>
              <a:t>2019</a:t>
            </a:r>
          </a:p>
          <a:p>
            <a:endParaRPr lang="en-GB" dirty="0"/>
          </a:p>
        </p:txBody>
      </p:sp>
      <p:sp>
        <p:nvSpPr>
          <p:cNvPr id="4" name="Picture Placeholder 3"/>
          <p:cNvSpPr>
            <a:spLocks noGrp="1"/>
          </p:cNvSpPr>
          <p:nvPr>
            <p:ph type="pic" sz="quarter" idx="12"/>
          </p:nvPr>
        </p:nvSpPr>
        <p:spPr/>
      </p:sp>
      <p:sp>
        <p:nvSpPr>
          <p:cNvPr id="5" name="Title 4"/>
          <p:cNvSpPr>
            <a:spLocks noGrp="1"/>
          </p:cNvSpPr>
          <p:nvPr>
            <p:ph type="ctrTitle"/>
          </p:nvPr>
        </p:nvSpPr>
        <p:spPr>
          <a:xfrm>
            <a:off x="388801" y="279506"/>
            <a:ext cx="1260000" cy="212075"/>
          </a:xfrm>
        </p:spPr>
        <p:txBody>
          <a:bodyPr/>
          <a:lstStyle/>
          <a:p>
            <a:r>
              <a:rPr lang="en-GB" dirty="0"/>
              <a:t>Researchers</a:t>
            </a:r>
          </a:p>
        </p:txBody>
      </p:sp>
      <p:sp>
        <p:nvSpPr>
          <p:cNvPr id="6" name="Text Placeholder 5"/>
          <p:cNvSpPr>
            <a:spLocks noGrp="1"/>
          </p:cNvSpPr>
          <p:nvPr>
            <p:ph type="body" sz="quarter" idx="13"/>
          </p:nvPr>
        </p:nvSpPr>
        <p:spPr/>
        <p:txBody>
          <a:bodyPr/>
          <a:lstStyle/>
          <a:p>
            <a:r>
              <a:rPr lang="en-GB" sz="2800" dirty="0"/>
              <a:t>About </a:t>
            </a:r>
            <a:r>
              <a:rPr lang="en-GB" sz="2800" dirty="0" err="1"/>
              <a:t>SAFeSEA</a:t>
            </a:r>
            <a:endParaRPr lang="en-GB" sz="2800" dirty="0"/>
          </a:p>
        </p:txBody>
      </p:sp>
      <p:pic>
        <p:nvPicPr>
          <p:cNvPr id="7" name="Content Placeholder 5" descr="writing ex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017" y="1719264"/>
            <a:ext cx="4111625" cy="205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9872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801" y="293905"/>
            <a:ext cx="1260000" cy="212075"/>
          </a:xfrm>
        </p:spPr>
        <p:txBody>
          <a:bodyPr/>
          <a:lstStyle/>
          <a:p>
            <a:r>
              <a:rPr lang="en-GB" dirty="0"/>
              <a:t>Researchers</a:t>
            </a:r>
          </a:p>
        </p:txBody>
      </p:sp>
      <p:sp>
        <p:nvSpPr>
          <p:cNvPr id="3" name="Content Placeholder 2"/>
          <p:cNvSpPr>
            <a:spLocks noGrp="1"/>
          </p:cNvSpPr>
          <p:nvPr>
            <p:ph idx="1"/>
          </p:nvPr>
        </p:nvSpPr>
        <p:spPr>
          <a:xfrm>
            <a:off x="485782" y="1080001"/>
            <a:ext cx="8298225" cy="3599156"/>
          </a:xfrm>
        </p:spPr>
        <p:txBody>
          <a:bodyPr/>
          <a:lstStyle/>
          <a:p>
            <a:pPr marL="342900" indent="-342900">
              <a:buFont typeface="Arial" panose="020B0604020202020204" pitchFamily="34" charset="0"/>
              <a:buChar char="•"/>
              <a:defRPr/>
            </a:pPr>
            <a:endParaRPr lang="en-GB" sz="2000" dirty="0"/>
          </a:p>
          <a:p>
            <a:pPr marL="342900" indent="-342900">
              <a:buFont typeface="Arial" panose="020B0604020202020204" pitchFamily="34" charset="0"/>
              <a:buChar char="•"/>
              <a:defRPr/>
            </a:pPr>
            <a:r>
              <a:rPr lang="en-GB" sz="2000" dirty="0"/>
              <a:t>The system’s focus is to present </a:t>
            </a:r>
            <a:r>
              <a:rPr lang="en-GB" sz="2000" b="1" dirty="0"/>
              <a:t>summaries of students’ own work</a:t>
            </a:r>
            <a:r>
              <a:rPr lang="en-GB" sz="2000" dirty="0"/>
              <a:t> in different ways, to encourage them to reflect constructively on what they have written. </a:t>
            </a:r>
          </a:p>
          <a:p>
            <a:pPr marL="342900" indent="-342900">
              <a:buFont typeface="Arial" panose="020B0604020202020204" pitchFamily="34" charset="0"/>
              <a:buChar char="•"/>
              <a:defRPr/>
            </a:pPr>
            <a:r>
              <a:rPr lang="en-GB" sz="2000" dirty="0"/>
              <a:t>In other words Open Essayist tells them from its analysis what are the most important or key points in their essay. They can then think about whether that was what they </a:t>
            </a:r>
            <a:r>
              <a:rPr lang="en-GB" sz="2000" b="1" dirty="0"/>
              <a:t>intended to emphasise</a:t>
            </a:r>
            <a:r>
              <a:rPr lang="en-GB" sz="2000" dirty="0"/>
              <a:t> in their essay. If not then they can make the appropriate changes.</a:t>
            </a:r>
          </a:p>
          <a:p>
            <a:pPr marL="342900" indent="-342900">
              <a:buFont typeface="Arial" panose="020B0604020202020204" pitchFamily="34" charset="0"/>
              <a:buChar char="•"/>
              <a:defRPr/>
            </a:pPr>
            <a:r>
              <a:rPr lang="en-GB" sz="2000" dirty="0"/>
              <a:t>A very important aspect of the </a:t>
            </a:r>
            <a:r>
              <a:rPr lang="en-GB" sz="2000" dirty="0" err="1"/>
              <a:t>OpenEssayist</a:t>
            </a:r>
            <a:r>
              <a:rPr lang="en-GB" sz="2000" dirty="0"/>
              <a:t> system is that it will </a:t>
            </a:r>
            <a:r>
              <a:rPr lang="en-GB" sz="2000" b="1" dirty="0"/>
              <a:t>not tell students what to write</a:t>
            </a:r>
            <a:r>
              <a:rPr lang="en-GB" sz="2000" dirty="0"/>
              <a:t>, or how to rewrite sections of their essay, or even what is correct or incorrect in their essay. </a:t>
            </a:r>
          </a:p>
          <a:p>
            <a:endParaRPr lang="en-GB" dirty="0"/>
          </a:p>
        </p:txBody>
      </p:sp>
      <p:sp>
        <p:nvSpPr>
          <p:cNvPr id="5" name="Text Placeholder 4"/>
          <p:cNvSpPr>
            <a:spLocks noGrp="1"/>
          </p:cNvSpPr>
          <p:nvPr>
            <p:ph type="body" sz="quarter" idx="10"/>
          </p:nvPr>
        </p:nvSpPr>
        <p:spPr/>
        <p:txBody>
          <a:bodyPr/>
          <a:lstStyle/>
          <a:p>
            <a:r>
              <a:rPr lang="en-GB" sz="2800" dirty="0" err="1"/>
              <a:t>OpenEssayist</a:t>
            </a:r>
            <a:r>
              <a:rPr lang="en-GB" sz="2800" dirty="0"/>
              <a:t>: What it tells you</a:t>
            </a:r>
          </a:p>
        </p:txBody>
      </p:sp>
      <p:sp>
        <p:nvSpPr>
          <p:cNvPr id="6" name="TextBox 5"/>
          <p:cNvSpPr txBox="1"/>
          <p:nvPr/>
        </p:nvSpPr>
        <p:spPr>
          <a:xfrm>
            <a:off x="485775" y="4783504"/>
            <a:ext cx="2757489" cy="461665"/>
          </a:xfrm>
          <a:prstGeom prst="rect">
            <a:avLst/>
          </a:prstGeom>
          <a:noFill/>
        </p:spPr>
        <p:txBody>
          <a:bodyPr wrap="square" rtlCol="0">
            <a:spAutoFit/>
          </a:bodyPr>
          <a:lstStyle/>
          <a:p>
            <a:r>
              <a:rPr lang="en-GB" sz="1200" dirty="0"/>
              <a:t>Denise Whitelock, </a:t>
            </a:r>
            <a:r>
              <a:rPr lang="en-GB" altLang="en-US" sz="1200" dirty="0"/>
              <a:t>END </a:t>
            </a:r>
            <a:r>
              <a:rPr lang="en-US" sz="1200" dirty="0"/>
              <a:t>May </a:t>
            </a:r>
            <a:r>
              <a:rPr lang="en-GB" sz="1200" dirty="0"/>
              <a:t>2019</a:t>
            </a:r>
          </a:p>
          <a:p>
            <a:endParaRPr lang="en-GB" sz="1200" dirty="0"/>
          </a:p>
        </p:txBody>
      </p:sp>
    </p:spTree>
    <p:extLst>
      <p:ext uri="{BB962C8B-B14F-4D97-AF65-F5344CB8AC3E}">
        <p14:creationId xmlns:p14="http://schemas.microsoft.com/office/powerpoint/2010/main" val="1136607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801" y="293905"/>
            <a:ext cx="1260000" cy="212075"/>
          </a:xfrm>
        </p:spPr>
        <p:txBody>
          <a:bodyPr/>
          <a:lstStyle/>
          <a:p>
            <a:r>
              <a:rPr lang="en-GB" dirty="0"/>
              <a:t>Researchers</a:t>
            </a:r>
          </a:p>
        </p:txBody>
      </p:sp>
      <p:sp>
        <p:nvSpPr>
          <p:cNvPr id="3" name="Content Placeholder 2"/>
          <p:cNvSpPr>
            <a:spLocks noGrp="1"/>
          </p:cNvSpPr>
          <p:nvPr>
            <p:ph idx="1"/>
          </p:nvPr>
        </p:nvSpPr>
        <p:spPr>
          <a:xfrm>
            <a:off x="432000" y="1080000"/>
            <a:ext cx="8352000" cy="3613444"/>
          </a:xfrm>
        </p:spPr>
        <p:txBody>
          <a:bodyPr/>
          <a:lstStyle/>
          <a:p>
            <a:pPr marL="342900" indent="-342900">
              <a:buFont typeface="Arial" panose="020B0604020202020204" pitchFamily="34" charset="0"/>
              <a:buChar char="•"/>
              <a:defRPr/>
            </a:pPr>
            <a:endParaRPr lang="en-GB" sz="2000" dirty="0"/>
          </a:p>
          <a:p>
            <a:pPr marL="342900" indent="-342900">
              <a:buFont typeface="Arial" panose="020B0604020202020204" pitchFamily="34" charset="0"/>
              <a:buChar char="•"/>
              <a:defRPr/>
            </a:pPr>
            <a:r>
              <a:rPr lang="en-GB" sz="2000" dirty="0"/>
              <a:t>Three aspects of the students’ essays are analysed by the system: </a:t>
            </a:r>
          </a:p>
          <a:p>
            <a:pPr marL="800089" lvl="1" indent="-342900">
              <a:buFont typeface="Arial" panose="020B0604020202020204" pitchFamily="34" charset="0"/>
              <a:buChar char="•"/>
              <a:defRPr/>
            </a:pPr>
            <a:r>
              <a:rPr lang="en-GB" sz="2000" dirty="0"/>
              <a:t>the </a:t>
            </a:r>
            <a:r>
              <a:rPr lang="en-GB" sz="2000" b="1" dirty="0"/>
              <a:t>structure</a:t>
            </a:r>
            <a:r>
              <a:rPr lang="en-GB" sz="2000" dirty="0"/>
              <a:t> of the essay (which paragraphs constitute the introduction, the conclusion, the discussion sections, etc.), </a:t>
            </a:r>
          </a:p>
          <a:p>
            <a:pPr marL="800089" lvl="1" indent="-342900">
              <a:buFont typeface="Arial" panose="020B0604020202020204" pitchFamily="34" charset="0"/>
              <a:buChar char="•"/>
              <a:defRPr/>
            </a:pPr>
            <a:r>
              <a:rPr lang="en-GB" sz="2000" dirty="0"/>
              <a:t>the </a:t>
            </a:r>
            <a:r>
              <a:rPr lang="en-GB" sz="2000" b="1" dirty="0"/>
              <a:t>key words and key phrases </a:t>
            </a:r>
            <a:r>
              <a:rPr lang="en-GB" sz="2000" dirty="0"/>
              <a:t>of their essay (which are the most important words and phrases, the ones that are most representative of the essay's overall meaning) </a:t>
            </a:r>
          </a:p>
          <a:p>
            <a:pPr marL="800089" lvl="1" indent="-342900">
              <a:buFont typeface="Arial" panose="020B0604020202020204" pitchFamily="34" charset="0"/>
              <a:buChar char="•"/>
              <a:defRPr/>
            </a:pPr>
            <a:r>
              <a:rPr lang="en-GB" sz="2000" dirty="0"/>
              <a:t>the </a:t>
            </a:r>
            <a:r>
              <a:rPr lang="en-GB" sz="2000" b="1" dirty="0"/>
              <a:t>key sentences </a:t>
            </a:r>
            <a:r>
              <a:rPr lang="en-GB" sz="2000" dirty="0"/>
              <a:t>of their essay (which are whole sentences that are most representative of the essay's overall meaning). </a:t>
            </a:r>
          </a:p>
          <a:p>
            <a:endParaRPr lang="en-GB" dirty="0"/>
          </a:p>
        </p:txBody>
      </p:sp>
      <p:sp>
        <p:nvSpPr>
          <p:cNvPr id="5" name="Text Placeholder 4"/>
          <p:cNvSpPr>
            <a:spLocks noGrp="1"/>
          </p:cNvSpPr>
          <p:nvPr>
            <p:ph type="body" sz="quarter" idx="10"/>
          </p:nvPr>
        </p:nvSpPr>
        <p:spPr/>
        <p:txBody>
          <a:bodyPr/>
          <a:lstStyle/>
          <a:p>
            <a:r>
              <a:rPr lang="en-GB" sz="2400" dirty="0" err="1"/>
              <a:t>OpenEssayist</a:t>
            </a:r>
            <a:r>
              <a:rPr lang="en-GB" sz="2400" dirty="0"/>
              <a:t>: How it gives Feedback</a:t>
            </a:r>
          </a:p>
        </p:txBody>
      </p:sp>
      <p:sp>
        <p:nvSpPr>
          <p:cNvPr id="6" name="TextBox 5"/>
          <p:cNvSpPr txBox="1"/>
          <p:nvPr/>
        </p:nvSpPr>
        <p:spPr>
          <a:xfrm>
            <a:off x="321469" y="4693448"/>
            <a:ext cx="3071812" cy="461665"/>
          </a:xfrm>
          <a:prstGeom prst="rect">
            <a:avLst/>
          </a:prstGeom>
          <a:noFill/>
        </p:spPr>
        <p:txBody>
          <a:bodyPr wrap="square" rtlCol="0">
            <a:spAutoFit/>
          </a:bodyPr>
          <a:lstStyle/>
          <a:p>
            <a:r>
              <a:rPr lang="en-GB" sz="1200" dirty="0"/>
              <a:t>Denise Whitelock, </a:t>
            </a:r>
            <a:r>
              <a:rPr lang="en-GB" altLang="en-US" sz="1200" dirty="0"/>
              <a:t>END </a:t>
            </a:r>
            <a:r>
              <a:rPr lang="en-GB" sz="1200" dirty="0"/>
              <a:t>2019</a:t>
            </a:r>
          </a:p>
          <a:p>
            <a:endParaRPr lang="en-GB" sz="1200" dirty="0"/>
          </a:p>
        </p:txBody>
      </p:sp>
    </p:spTree>
    <p:extLst>
      <p:ext uri="{BB962C8B-B14F-4D97-AF65-F5344CB8AC3E}">
        <p14:creationId xmlns:p14="http://schemas.microsoft.com/office/powerpoint/2010/main" val="1318631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bject 2"/>
          <p:cNvSpPr>
            <a:spLocks noChangeArrowheads="1"/>
          </p:cNvSpPr>
          <p:nvPr/>
        </p:nvSpPr>
        <p:spPr bwMode="auto">
          <a:xfrm>
            <a:off x="350846" y="40485"/>
            <a:ext cx="13668375" cy="6112669"/>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lgn="ctr" defTabSz="914400" eaLnBrk="1" fontAlgn="base" hangingPunct="1">
              <a:spcBef>
                <a:spcPct val="0"/>
              </a:spcBef>
              <a:spcAft>
                <a:spcPct val="0"/>
              </a:spcAft>
              <a:buClrTx/>
              <a:buFontTx/>
              <a:buNone/>
            </a:pPr>
            <a:endParaRPr lang="en-US" altLang="en-US" sz="1800">
              <a:solidFill>
                <a:srgbClr val="000000"/>
              </a:solidFill>
            </a:endParaRPr>
          </a:p>
        </p:txBody>
      </p:sp>
      <p:sp>
        <p:nvSpPr>
          <p:cNvPr id="2" name="Footer Placeholder 1"/>
          <p:cNvSpPr>
            <a:spLocks noGrp="1"/>
          </p:cNvSpPr>
          <p:nvPr>
            <p:ph type="ftr" sz="quarter" idx="10"/>
          </p:nvPr>
        </p:nvSpPr>
        <p:spPr/>
        <p:txBody>
          <a:bodyPr/>
          <a:lstStyle/>
          <a:p>
            <a:pPr>
              <a:defRPr/>
            </a:pPr>
            <a:endParaRPr lang="en-GB" dirty="0"/>
          </a:p>
        </p:txBody>
      </p:sp>
    </p:spTree>
    <p:extLst>
      <p:ext uri="{BB962C8B-B14F-4D97-AF65-F5344CB8AC3E}">
        <p14:creationId xmlns:p14="http://schemas.microsoft.com/office/powerpoint/2010/main" val="3340833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801" y="293905"/>
            <a:ext cx="1260000" cy="212075"/>
          </a:xfrm>
        </p:spPr>
        <p:txBody>
          <a:bodyPr/>
          <a:lstStyle/>
          <a:p>
            <a:r>
              <a:rPr lang="en-GB" dirty="0"/>
              <a:t>Researchers</a:t>
            </a:r>
          </a:p>
        </p:txBody>
      </p:sp>
      <p:sp>
        <p:nvSpPr>
          <p:cNvPr id="5" name="Text Placeholder 4"/>
          <p:cNvSpPr>
            <a:spLocks noGrp="1"/>
          </p:cNvSpPr>
          <p:nvPr>
            <p:ph type="body" sz="quarter" idx="10"/>
          </p:nvPr>
        </p:nvSpPr>
        <p:spPr/>
        <p:txBody>
          <a:bodyPr/>
          <a:lstStyle/>
          <a:p>
            <a:r>
              <a:rPr lang="en-GB" sz="2400" dirty="0"/>
              <a:t>Sample key phrases dispersion plot</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8481" y="1079500"/>
            <a:ext cx="6598491" cy="370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64352" y="4872042"/>
            <a:ext cx="2786054" cy="276999"/>
          </a:xfrm>
          <a:prstGeom prst="rect">
            <a:avLst/>
          </a:prstGeom>
          <a:noFill/>
        </p:spPr>
        <p:txBody>
          <a:bodyPr wrap="square" rtlCol="0">
            <a:spAutoFit/>
          </a:bodyPr>
          <a:lstStyle/>
          <a:p>
            <a:r>
              <a:rPr lang="en-GB" sz="1200" dirty="0"/>
              <a:t>Denise Whitelock, </a:t>
            </a:r>
            <a:r>
              <a:rPr lang="en-GB" altLang="en-US" sz="1200" dirty="0"/>
              <a:t>END </a:t>
            </a:r>
            <a:r>
              <a:rPr lang="en-US" sz="1200" dirty="0"/>
              <a:t>2019</a:t>
            </a:r>
            <a:endParaRPr lang="en-GB" sz="1200" dirty="0"/>
          </a:p>
        </p:txBody>
      </p:sp>
    </p:spTree>
    <p:extLst>
      <p:ext uri="{BB962C8B-B14F-4D97-AF65-F5344CB8AC3E}">
        <p14:creationId xmlns:p14="http://schemas.microsoft.com/office/powerpoint/2010/main" val="3540540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07181" y="1207294"/>
            <a:ext cx="4075038" cy="3198648"/>
          </a:xfrm>
        </p:spPr>
        <p:txBody>
          <a:bodyPr/>
          <a:lstStyle/>
          <a:p>
            <a:pPr marL="457200" indent="-457200">
              <a:buFont typeface="Arial" panose="020B0604020202020204" pitchFamily="34" charset="0"/>
              <a:buChar char="•"/>
            </a:pPr>
            <a:r>
              <a:rPr lang="en-GB" sz="2800" dirty="0"/>
              <a:t>Students</a:t>
            </a:r>
          </a:p>
          <a:p>
            <a:pPr marL="457200" indent="-457200">
              <a:buFont typeface="Arial" panose="020B0604020202020204" pitchFamily="34" charset="0"/>
              <a:buChar char="•"/>
            </a:pPr>
            <a:r>
              <a:rPr lang="en-GB" sz="2800" dirty="0"/>
              <a:t>Teachers</a:t>
            </a:r>
          </a:p>
          <a:p>
            <a:pPr marL="457200" indent="-457200">
              <a:buFont typeface="Arial" panose="020B0604020202020204" pitchFamily="34" charset="0"/>
              <a:buChar char="•"/>
            </a:pPr>
            <a:r>
              <a:rPr lang="en-GB" sz="2800" dirty="0"/>
              <a:t>Researchers</a:t>
            </a:r>
          </a:p>
          <a:p>
            <a:pPr marL="457200" indent="-457200">
              <a:buFont typeface="Arial" panose="020B0604020202020204" pitchFamily="34" charset="0"/>
              <a:buChar char="•"/>
            </a:pPr>
            <a:r>
              <a:rPr lang="en-GB" sz="2800"/>
              <a:t>Awarding Bodies</a:t>
            </a:r>
            <a:endParaRPr lang="en-GB" sz="2800" dirty="0"/>
          </a:p>
          <a:p>
            <a:pPr marL="457200" indent="-457200">
              <a:buFont typeface="Arial" panose="020B0604020202020204" pitchFamily="34" charset="0"/>
              <a:buChar char="•"/>
            </a:pPr>
            <a:r>
              <a:rPr lang="en-GB" sz="2800" dirty="0"/>
              <a:t>Software developers</a:t>
            </a:r>
          </a:p>
          <a:p>
            <a:pPr marL="457200" indent="-457200">
              <a:buFont typeface="Arial" panose="020B0604020202020204" pitchFamily="34" charset="0"/>
              <a:buChar char="•"/>
            </a:pPr>
            <a:r>
              <a:rPr lang="en-GB" sz="2800" dirty="0"/>
              <a:t>Disrupters </a:t>
            </a:r>
          </a:p>
          <a:p>
            <a:endParaRPr lang="en-GB" dirty="0"/>
          </a:p>
        </p:txBody>
      </p:sp>
      <p:sp>
        <p:nvSpPr>
          <p:cNvPr id="5" name="Title 4"/>
          <p:cNvSpPr>
            <a:spLocks noGrp="1"/>
          </p:cNvSpPr>
          <p:nvPr>
            <p:ph type="ctrTitle"/>
          </p:nvPr>
        </p:nvSpPr>
        <p:spPr>
          <a:xfrm>
            <a:off x="388801" y="293905"/>
            <a:ext cx="1260000" cy="212075"/>
          </a:xfrm>
        </p:spPr>
        <p:txBody>
          <a:bodyPr/>
          <a:lstStyle/>
          <a:p>
            <a:r>
              <a:rPr lang="en-GB" dirty="0"/>
              <a:t>Content</a:t>
            </a:r>
          </a:p>
        </p:txBody>
      </p:sp>
      <p:sp>
        <p:nvSpPr>
          <p:cNvPr id="6" name="Text Placeholder 5"/>
          <p:cNvSpPr>
            <a:spLocks noGrp="1"/>
          </p:cNvSpPr>
          <p:nvPr>
            <p:ph type="body" sz="quarter" idx="13"/>
          </p:nvPr>
        </p:nvSpPr>
        <p:spPr/>
        <p:txBody>
          <a:bodyPr/>
          <a:lstStyle/>
          <a:p>
            <a:r>
              <a:rPr lang="en-GB" sz="3200" dirty="0"/>
              <a:t>Who is driving digital assessment?</a:t>
            </a:r>
          </a:p>
        </p:txBody>
      </p:sp>
      <p:sp>
        <p:nvSpPr>
          <p:cNvPr id="8" name="TextBox 7"/>
          <p:cNvSpPr txBox="1"/>
          <p:nvPr/>
        </p:nvSpPr>
        <p:spPr>
          <a:xfrm>
            <a:off x="307181" y="4692784"/>
            <a:ext cx="3338422" cy="307777"/>
          </a:xfrm>
          <a:prstGeom prst="rect">
            <a:avLst/>
          </a:prstGeom>
          <a:noFill/>
        </p:spPr>
        <p:txBody>
          <a:bodyPr wrap="square" rtlCol="0">
            <a:spAutoFit/>
          </a:bodyPr>
          <a:lstStyle/>
          <a:p>
            <a:r>
              <a:rPr lang="en-US" sz="1400" dirty="0"/>
              <a:t>Denise Whitelock, END 2019</a:t>
            </a:r>
            <a:endParaRPr lang="en-GB" sz="1400" dirty="0"/>
          </a:p>
        </p:txBody>
      </p:sp>
      <p:pic>
        <p:nvPicPr>
          <p:cNvPr id="5126" name="Picture 6" descr="C:\Users\computer\AppData\Local\Microsoft\Windows\INetCache\IE\FO4BAZD5\slide-1-72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219" y="1414463"/>
            <a:ext cx="3491866"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626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4507" y="293905"/>
            <a:ext cx="1260000" cy="212075"/>
          </a:xfrm>
        </p:spPr>
        <p:txBody>
          <a:bodyPr/>
          <a:lstStyle/>
          <a:p>
            <a:r>
              <a:rPr lang="en-GB" dirty="0"/>
              <a:t>Researchers</a:t>
            </a:r>
          </a:p>
        </p:txBody>
      </p:sp>
      <p:sp>
        <p:nvSpPr>
          <p:cNvPr id="3" name="Content Placeholder 2"/>
          <p:cNvSpPr>
            <a:spLocks noGrp="1"/>
          </p:cNvSpPr>
          <p:nvPr>
            <p:ph idx="1"/>
          </p:nvPr>
        </p:nvSpPr>
        <p:spPr/>
        <p:txBody>
          <a:bodyPr/>
          <a:lstStyle/>
          <a:p>
            <a:pPr>
              <a:buFont typeface="Arial" panose="020B0604020202020204" pitchFamily="34" charset="0"/>
              <a:buChar char="•"/>
              <a:defRPr/>
            </a:pPr>
            <a:r>
              <a:rPr lang="en-GB" sz="2400" dirty="0"/>
              <a:t>Used by MAODE students</a:t>
            </a:r>
          </a:p>
          <a:p>
            <a:pPr>
              <a:buFont typeface="Arial" panose="020B0604020202020204" pitchFamily="34" charset="0"/>
              <a:buChar char="•"/>
              <a:defRPr/>
            </a:pPr>
            <a:r>
              <a:rPr lang="en-GB" sz="2400" dirty="0"/>
              <a:t>Positive correlations</a:t>
            </a:r>
          </a:p>
          <a:p>
            <a:pPr marL="457200" indent="-457200">
              <a:buFont typeface="+mj-lt"/>
              <a:buAutoNum type="arabicPeriod"/>
              <a:defRPr/>
            </a:pPr>
            <a:r>
              <a:rPr lang="en-GB" sz="2400" dirty="0"/>
              <a:t>Grades for Essay 1 and number of drafts (r=+0.41)</a:t>
            </a:r>
          </a:p>
          <a:p>
            <a:pPr marL="457200" indent="-457200">
              <a:buFont typeface="+mj-lt"/>
              <a:buAutoNum type="arabicPeriod"/>
              <a:defRPr/>
            </a:pPr>
            <a:r>
              <a:rPr lang="en-GB" sz="2400" dirty="0"/>
              <a:t>Number of site visits and number of drafts (r=+0.65)</a:t>
            </a:r>
          </a:p>
          <a:p>
            <a:pPr marL="457200" indent="-457200">
              <a:buFont typeface="+mj-lt"/>
              <a:buAutoNum type="arabicPeriod"/>
              <a:defRPr/>
            </a:pPr>
            <a:r>
              <a:rPr lang="en-GB" sz="2400" dirty="0"/>
              <a:t>Number of visits and grade for Essay 2 was significant one tailed test (r=+0.5)</a:t>
            </a:r>
          </a:p>
          <a:p>
            <a:pPr marL="457200" indent="-457200">
              <a:buFont typeface="+mj-lt"/>
              <a:buAutoNum type="arabicPeriod"/>
              <a:defRPr/>
            </a:pPr>
            <a:r>
              <a:rPr lang="en-GB" sz="2400" dirty="0"/>
              <a:t>Mean grade for overall module for students in cohort who used </a:t>
            </a:r>
            <a:r>
              <a:rPr lang="en-GB" sz="2400" dirty="0" err="1"/>
              <a:t>OpenEssayist</a:t>
            </a:r>
            <a:r>
              <a:rPr lang="en-GB" sz="2400" dirty="0"/>
              <a:t> (64.2) and students in previous cohort (53.7) (p=0.4)</a:t>
            </a:r>
          </a:p>
          <a:p>
            <a:endParaRPr lang="en-GB" dirty="0"/>
          </a:p>
        </p:txBody>
      </p:sp>
      <p:sp>
        <p:nvSpPr>
          <p:cNvPr id="5" name="Text Placeholder 4"/>
          <p:cNvSpPr>
            <a:spLocks noGrp="1"/>
          </p:cNvSpPr>
          <p:nvPr>
            <p:ph type="body" sz="quarter" idx="10"/>
          </p:nvPr>
        </p:nvSpPr>
        <p:spPr/>
        <p:txBody>
          <a:bodyPr/>
          <a:lstStyle/>
          <a:p>
            <a:r>
              <a:rPr lang="en-GB" sz="2400" dirty="0"/>
              <a:t>Grades and use of </a:t>
            </a:r>
            <a:r>
              <a:rPr lang="en-GB" sz="2400" dirty="0" err="1"/>
              <a:t>OpenEssayist</a:t>
            </a:r>
            <a:r>
              <a:rPr lang="en-GB" sz="2400" dirty="0"/>
              <a:t> with H817</a:t>
            </a:r>
          </a:p>
        </p:txBody>
      </p:sp>
      <p:sp>
        <p:nvSpPr>
          <p:cNvPr id="6" name="TextBox 5"/>
          <p:cNvSpPr txBox="1"/>
          <p:nvPr/>
        </p:nvSpPr>
        <p:spPr>
          <a:xfrm>
            <a:off x="214321" y="4857754"/>
            <a:ext cx="2943225" cy="461665"/>
          </a:xfrm>
          <a:prstGeom prst="rect">
            <a:avLst/>
          </a:prstGeom>
          <a:noFill/>
        </p:spPr>
        <p:txBody>
          <a:bodyPr wrap="square" rtlCol="0">
            <a:spAutoFit/>
          </a:bodyPr>
          <a:lstStyle/>
          <a:p>
            <a:r>
              <a:rPr lang="en-GB" sz="1200" dirty="0"/>
              <a:t>Denise Whitelock, </a:t>
            </a:r>
            <a:r>
              <a:rPr lang="en-GB" altLang="en-US" sz="1200" dirty="0"/>
              <a:t>END </a:t>
            </a:r>
            <a:r>
              <a:rPr lang="en-GB" sz="1200" dirty="0"/>
              <a:t>2019</a:t>
            </a:r>
          </a:p>
          <a:p>
            <a:endParaRPr lang="en-GB" sz="1200" dirty="0"/>
          </a:p>
        </p:txBody>
      </p:sp>
    </p:spTree>
    <p:extLst>
      <p:ext uri="{BB962C8B-B14F-4D97-AF65-F5344CB8AC3E}">
        <p14:creationId xmlns:p14="http://schemas.microsoft.com/office/powerpoint/2010/main" val="1884093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801" y="293905"/>
            <a:ext cx="1260000" cy="212075"/>
          </a:xfrm>
        </p:spPr>
        <p:txBody>
          <a:bodyPr/>
          <a:lstStyle/>
          <a:p>
            <a:r>
              <a:rPr lang="en-GB" dirty="0"/>
              <a:t>Researchers</a:t>
            </a:r>
          </a:p>
        </p:txBody>
      </p:sp>
      <p:sp>
        <p:nvSpPr>
          <p:cNvPr id="5" name="Text Placeholder 4"/>
          <p:cNvSpPr>
            <a:spLocks noGrp="1"/>
          </p:cNvSpPr>
          <p:nvPr>
            <p:ph type="body" sz="quarter" idx="10"/>
          </p:nvPr>
        </p:nvSpPr>
        <p:spPr/>
        <p:txBody>
          <a:bodyPr/>
          <a:lstStyle/>
          <a:p>
            <a:r>
              <a:rPr lang="en-GB" sz="2400" dirty="0"/>
              <a:t>Short text for illustration of Rainbow Diagrams</a:t>
            </a:r>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0288" y="1585299"/>
            <a:ext cx="8764588" cy="296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4333" y="4836323"/>
            <a:ext cx="2950369" cy="461665"/>
          </a:xfrm>
          <a:prstGeom prst="rect">
            <a:avLst/>
          </a:prstGeom>
          <a:noFill/>
        </p:spPr>
        <p:txBody>
          <a:bodyPr wrap="square" rtlCol="0">
            <a:spAutoFit/>
          </a:bodyPr>
          <a:lstStyle/>
          <a:p>
            <a:r>
              <a:rPr lang="en-GB" sz="1200" dirty="0"/>
              <a:t>Denise Whitelock, </a:t>
            </a:r>
            <a:r>
              <a:rPr lang="en-GB" altLang="en-US" sz="1200" dirty="0"/>
              <a:t>END </a:t>
            </a:r>
            <a:r>
              <a:rPr lang="en-GB" sz="1200" dirty="0"/>
              <a:t>2019</a:t>
            </a:r>
          </a:p>
          <a:p>
            <a:endParaRPr lang="en-GB" sz="1200" dirty="0"/>
          </a:p>
        </p:txBody>
      </p:sp>
    </p:spTree>
    <p:extLst>
      <p:ext uri="{BB962C8B-B14F-4D97-AF65-F5344CB8AC3E}">
        <p14:creationId xmlns:p14="http://schemas.microsoft.com/office/powerpoint/2010/main" val="3962842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801" y="293905"/>
            <a:ext cx="1260000" cy="212075"/>
          </a:xfrm>
        </p:spPr>
        <p:txBody>
          <a:bodyPr/>
          <a:lstStyle/>
          <a:p>
            <a:r>
              <a:rPr lang="en-GB" dirty="0"/>
              <a:t>Researchers</a:t>
            </a:r>
          </a:p>
        </p:txBody>
      </p:sp>
      <p:sp>
        <p:nvSpPr>
          <p:cNvPr id="5" name="Text Placeholder 4"/>
          <p:cNvSpPr>
            <a:spLocks noGrp="1"/>
          </p:cNvSpPr>
          <p:nvPr>
            <p:ph type="body" sz="quarter" idx="10"/>
          </p:nvPr>
        </p:nvSpPr>
        <p:spPr/>
        <p:txBody>
          <a:bodyPr/>
          <a:lstStyle/>
          <a:p>
            <a:r>
              <a:rPr lang="en-GB" dirty="0"/>
              <a:t>Sentence graph of short text</a:t>
            </a:r>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27216" y="1229624"/>
            <a:ext cx="6189895" cy="3403389"/>
          </a:xfrm>
          <a:noFill/>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85807" y="4722022"/>
            <a:ext cx="2736049" cy="461665"/>
          </a:xfrm>
          <a:prstGeom prst="rect">
            <a:avLst/>
          </a:prstGeom>
          <a:noFill/>
        </p:spPr>
        <p:txBody>
          <a:bodyPr wrap="square" rtlCol="0">
            <a:spAutoFit/>
          </a:bodyPr>
          <a:lstStyle/>
          <a:p>
            <a:r>
              <a:rPr lang="en-GB" sz="1200" dirty="0"/>
              <a:t>Denise Whitelock, </a:t>
            </a:r>
            <a:r>
              <a:rPr lang="en-GB" altLang="en-US" sz="1200" dirty="0"/>
              <a:t>END </a:t>
            </a:r>
            <a:r>
              <a:rPr lang="en-GB" sz="1200" dirty="0"/>
              <a:t>2019</a:t>
            </a:r>
          </a:p>
          <a:p>
            <a:endParaRPr lang="en-GB" sz="1200" dirty="0"/>
          </a:p>
        </p:txBody>
      </p:sp>
    </p:spTree>
    <p:extLst>
      <p:ext uri="{BB962C8B-B14F-4D97-AF65-F5344CB8AC3E}">
        <p14:creationId xmlns:p14="http://schemas.microsoft.com/office/powerpoint/2010/main" val="2202196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801" y="293905"/>
            <a:ext cx="1260000" cy="212075"/>
          </a:xfrm>
        </p:spPr>
        <p:txBody>
          <a:bodyPr/>
          <a:lstStyle/>
          <a:p>
            <a:r>
              <a:rPr lang="en-GB" dirty="0"/>
              <a:t>Researchers</a:t>
            </a:r>
          </a:p>
        </p:txBody>
      </p:sp>
      <p:sp>
        <p:nvSpPr>
          <p:cNvPr id="3" name="Content Placeholder 2"/>
          <p:cNvSpPr>
            <a:spLocks noGrp="1"/>
          </p:cNvSpPr>
          <p:nvPr>
            <p:ph idx="1"/>
          </p:nvPr>
        </p:nvSpPr>
        <p:spPr/>
        <p:txBody>
          <a:bodyPr/>
          <a:lstStyle/>
          <a:p>
            <a:endParaRPr lang="en-GB" dirty="0"/>
          </a:p>
        </p:txBody>
      </p:sp>
      <p:sp>
        <p:nvSpPr>
          <p:cNvPr id="5" name="Text Placeholder 4"/>
          <p:cNvSpPr>
            <a:spLocks noGrp="1"/>
          </p:cNvSpPr>
          <p:nvPr>
            <p:ph type="body" sz="quarter" idx="10"/>
          </p:nvPr>
        </p:nvSpPr>
        <p:spPr/>
        <p:txBody>
          <a:bodyPr/>
          <a:lstStyle/>
          <a:p>
            <a:r>
              <a:rPr lang="en-GB" sz="2400" dirty="0"/>
              <a:t>Pretend essay: 10 identical paragraphs</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113236"/>
            <a:ext cx="12488862" cy="3351609"/>
          </a:xfrm>
          <a:prstGeom prst="rect">
            <a:avLst/>
          </a:prstGeom>
          <a:noFill/>
          <a:ln>
            <a:noFill/>
          </a:ln>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07227" y="4886329"/>
            <a:ext cx="2800342" cy="461665"/>
          </a:xfrm>
          <a:prstGeom prst="rect">
            <a:avLst/>
          </a:prstGeom>
          <a:noFill/>
        </p:spPr>
        <p:txBody>
          <a:bodyPr wrap="square" rtlCol="0">
            <a:spAutoFit/>
          </a:bodyPr>
          <a:lstStyle/>
          <a:p>
            <a:r>
              <a:rPr lang="en-GB" sz="1200" dirty="0"/>
              <a:t>Denise Whitelock, </a:t>
            </a:r>
            <a:r>
              <a:rPr lang="en-GB" altLang="en-US" sz="1200" dirty="0"/>
              <a:t>END </a:t>
            </a:r>
            <a:r>
              <a:rPr lang="en-GB" sz="1200" dirty="0"/>
              <a:t>2019</a:t>
            </a:r>
          </a:p>
          <a:p>
            <a:endParaRPr lang="en-GB" sz="1200" dirty="0"/>
          </a:p>
        </p:txBody>
      </p:sp>
    </p:spTree>
    <p:extLst>
      <p:ext uri="{BB962C8B-B14F-4D97-AF65-F5344CB8AC3E}">
        <p14:creationId xmlns:p14="http://schemas.microsoft.com/office/powerpoint/2010/main" val="4266145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2000" y="293905"/>
            <a:ext cx="1260000" cy="212075"/>
          </a:xfrm>
        </p:spPr>
        <p:txBody>
          <a:bodyPr/>
          <a:lstStyle/>
          <a:p>
            <a:r>
              <a:rPr lang="en-GB" dirty="0"/>
              <a:t>Researchers</a:t>
            </a:r>
          </a:p>
        </p:txBody>
      </p:sp>
      <p:sp>
        <p:nvSpPr>
          <p:cNvPr id="3" name="Content Placeholder 2"/>
          <p:cNvSpPr>
            <a:spLocks noGrp="1"/>
          </p:cNvSpPr>
          <p:nvPr>
            <p:ph idx="1"/>
          </p:nvPr>
        </p:nvSpPr>
        <p:spPr/>
        <p:txBody>
          <a:bodyPr/>
          <a:lstStyle/>
          <a:p>
            <a:endParaRPr lang="en-GB" dirty="0"/>
          </a:p>
        </p:txBody>
      </p:sp>
      <p:sp>
        <p:nvSpPr>
          <p:cNvPr id="5" name="Text Placeholder 4"/>
          <p:cNvSpPr>
            <a:spLocks noGrp="1"/>
          </p:cNvSpPr>
          <p:nvPr>
            <p:ph type="body" sz="quarter" idx="10"/>
          </p:nvPr>
        </p:nvSpPr>
        <p:spPr/>
        <p:txBody>
          <a:bodyPr/>
          <a:lstStyle/>
          <a:p>
            <a:r>
              <a:rPr lang="en-GB" sz="2800" dirty="0"/>
              <a:t>Pretend essay: 50 identical sentences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7" y="1168004"/>
            <a:ext cx="12488863" cy="3351609"/>
          </a:xfrm>
          <a:prstGeom prst="rect">
            <a:avLst/>
          </a:prstGeom>
          <a:noFill/>
          <a:ln>
            <a:noFill/>
          </a:ln>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5789" y="4907760"/>
            <a:ext cx="2921786" cy="461665"/>
          </a:xfrm>
          <a:prstGeom prst="rect">
            <a:avLst/>
          </a:prstGeom>
          <a:noFill/>
        </p:spPr>
        <p:txBody>
          <a:bodyPr wrap="square" rtlCol="0">
            <a:spAutoFit/>
          </a:bodyPr>
          <a:lstStyle/>
          <a:p>
            <a:r>
              <a:rPr lang="en-GB" sz="1200" dirty="0"/>
              <a:t>Denise Whitelock, </a:t>
            </a:r>
            <a:r>
              <a:rPr lang="en-GB" altLang="en-US" sz="1200" dirty="0"/>
              <a:t>END </a:t>
            </a:r>
            <a:r>
              <a:rPr lang="en-GB" sz="1200" dirty="0"/>
              <a:t>2019</a:t>
            </a:r>
          </a:p>
          <a:p>
            <a:endParaRPr lang="en-GB" sz="1200" dirty="0"/>
          </a:p>
        </p:txBody>
      </p:sp>
    </p:spTree>
    <p:extLst>
      <p:ext uri="{BB962C8B-B14F-4D97-AF65-F5344CB8AC3E}">
        <p14:creationId xmlns:p14="http://schemas.microsoft.com/office/powerpoint/2010/main" val="1516196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801" y="293905"/>
            <a:ext cx="1260000" cy="212075"/>
          </a:xfrm>
        </p:spPr>
        <p:txBody>
          <a:bodyPr/>
          <a:lstStyle/>
          <a:p>
            <a:r>
              <a:rPr lang="en-GB" dirty="0"/>
              <a:t>Researchers</a:t>
            </a:r>
          </a:p>
        </p:txBody>
      </p:sp>
      <p:sp>
        <p:nvSpPr>
          <p:cNvPr id="5" name="Text Placeholder 4"/>
          <p:cNvSpPr>
            <a:spLocks noGrp="1"/>
          </p:cNvSpPr>
          <p:nvPr>
            <p:ph type="body" sz="quarter" idx="10"/>
          </p:nvPr>
        </p:nvSpPr>
        <p:spPr/>
        <p:txBody>
          <a:bodyPr/>
          <a:lstStyle/>
          <a:p>
            <a:r>
              <a:rPr lang="en-GB" sz="2400" dirty="0"/>
              <a:t>Stanford University </a:t>
            </a:r>
            <a:r>
              <a:rPr lang="en-GB" sz="2400" dirty="0" err="1"/>
              <a:t>Boothe</a:t>
            </a:r>
            <a:r>
              <a:rPr lang="en-GB" sz="2400" dirty="0"/>
              <a:t> Prize essay</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7874" y="1028700"/>
            <a:ext cx="14337678" cy="3849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8613" y="4878578"/>
            <a:ext cx="2893218" cy="461665"/>
          </a:xfrm>
          <a:prstGeom prst="rect">
            <a:avLst/>
          </a:prstGeom>
          <a:noFill/>
        </p:spPr>
        <p:txBody>
          <a:bodyPr wrap="square" rtlCol="0">
            <a:spAutoFit/>
          </a:bodyPr>
          <a:lstStyle/>
          <a:p>
            <a:r>
              <a:rPr lang="en-GB" sz="1200" dirty="0"/>
              <a:t>Denise Whitelock, </a:t>
            </a:r>
            <a:r>
              <a:rPr lang="en-GB" altLang="en-US" sz="1200" dirty="0"/>
              <a:t>END </a:t>
            </a:r>
            <a:r>
              <a:rPr lang="en-GB" sz="1200" dirty="0"/>
              <a:t>2019</a:t>
            </a:r>
          </a:p>
          <a:p>
            <a:endParaRPr lang="en-GB" sz="1200" dirty="0"/>
          </a:p>
        </p:txBody>
      </p:sp>
    </p:spTree>
    <p:extLst>
      <p:ext uri="{BB962C8B-B14F-4D97-AF65-F5344CB8AC3E}">
        <p14:creationId xmlns:p14="http://schemas.microsoft.com/office/powerpoint/2010/main" val="1377091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GB" altLang="en-US" sz="2800" b="1" dirty="0">
                <a:latin typeface="+mn-lt"/>
              </a:rPr>
              <a:t>OU Essay awarded high grade</a:t>
            </a:r>
          </a:p>
        </p:txBody>
      </p:sp>
      <p:sp>
        <p:nvSpPr>
          <p:cNvPr id="39939"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spcBef>
                <a:spcPct val="0"/>
              </a:spcBef>
              <a:buClrTx/>
              <a:buNone/>
            </a:pPr>
            <a:r>
              <a:rPr lang="en-GB" altLang="en-US" sz="1200" dirty="0">
                <a:solidFill>
                  <a:schemeClr val="tx1"/>
                </a:solidFill>
              </a:rPr>
              <a:t>Denise Whitelock, END</a:t>
            </a:r>
            <a:r>
              <a:rPr lang="en-GB" altLang="en-US" sz="1200" dirty="0"/>
              <a:t> </a:t>
            </a:r>
            <a:r>
              <a:rPr lang="en-GB" altLang="en-US" sz="1200" dirty="0">
                <a:solidFill>
                  <a:schemeClr val="tx1"/>
                </a:solidFill>
              </a:rPr>
              <a:t>2019</a:t>
            </a:r>
          </a:p>
        </p:txBody>
      </p:sp>
      <p:pic>
        <p:nvPicPr>
          <p:cNvPr id="3994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59121" y="1059656"/>
            <a:ext cx="12817475" cy="3439716"/>
          </a:xfrm>
          <a:noFill/>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22" y="1113239"/>
            <a:ext cx="12817475" cy="343971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1209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GB" altLang="en-US" sz="3200" b="1" dirty="0">
                <a:latin typeface="+mn-lt"/>
              </a:rPr>
              <a:t>OU essay awarded low grade</a:t>
            </a:r>
          </a:p>
        </p:txBody>
      </p:sp>
      <p:sp>
        <p:nvSpPr>
          <p:cNvPr id="4096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spcBef>
                <a:spcPct val="0"/>
              </a:spcBef>
              <a:buClrTx/>
              <a:buNone/>
            </a:pPr>
            <a:r>
              <a:rPr lang="en-GB" altLang="en-US" sz="1200" dirty="0">
                <a:solidFill>
                  <a:schemeClr val="tx1"/>
                </a:solidFill>
              </a:rPr>
              <a:t>Denise Whitelock, END</a:t>
            </a:r>
            <a:r>
              <a:rPr lang="en-GB" altLang="en-US" sz="1200" dirty="0"/>
              <a:t> </a:t>
            </a:r>
            <a:r>
              <a:rPr lang="en-GB" altLang="en-US" sz="1200" dirty="0">
                <a:solidFill>
                  <a:schemeClr val="tx1"/>
                </a:solidFill>
              </a:rPr>
              <a:t>2019</a:t>
            </a:r>
          </a:p>
        </p:txBody>
      </p:sp>
      <p:pic>
        <p:nvPicPr>
          <p:cNvPr id="4096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1050" y="1213252"/>
            <a:ext cx="12147550" cy="3259931"/>
          </a:xfrm>
          <a:noFill/>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963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801" y="293905"/>
            <a:ext cx="1260000" cy="212075"/>
          </a:xfrm>
        </p:spPr>
        <p:txBody>
          <a:bodyPr/>
          <a:lstStyle/>
          <a:p>
            <a:r>
              <a:rPr lang="en-GB" dirty="0"/>
              <a:t>Researchers</a:t>
            </a:r>
          </a:p>
        </p:txBody>
      </p:sp>
      <p:sp>
        <p:nvSpPr>
          <p:cNvPr id="3" name="Content Placeholder 2"/>
          <p:cNvSpPr>
            <a:spLocks noGrp="1"/>
          </p:cNvSpPr>
          <p:nvPr>
            <p:ph idx="1"/>
          </p:nvPr>
        </p:nvSpPr>
        <p:spPr/>
        <p:txBody>
          <a:bodyPr/>
          <a:lstStyle/>
          <a:p>
            <a:pPr>
              <a:buFont typeface="Arial" charset="0"/>
              <a:buChar char="•"/>
            </a:pPr>
            <a:r>
              <a:rPr lang="en-GB" altLang="en-US" sz="2000" dirty="0"/>
              <a:t>Multivariate analysis of variance on marks awarded to 45 students</a:t>
            </a:r>
          </a:p>
          <a:p>
            <a:pPr>
              <a:buFont typeface="Arial" charset="0"/>
              <a:buChar char="•"/>
            </a:pPr>
            <a:r>
              <a:rPr lang="en-GB" altLang="en-US" sz="2000" dirty="0"/>
              <a:t>Submitted two essays</a:t>
            </a:r>
          </a:p>
          <a:p>
            <a:pPr>
              <a:buFont typeface="Arial" charset="0"/>
              <a:buChar char="•"/>
            </a:pPr>
            <a:r>
              <a:rPr lang="en-GB" altLang="en-US" sz="2000" dirty="0"/>
              <a:t>Rainbow diagrams produced from these essays and rated as high, medium or low attainment</a:t>
            </a:r>
          </a:p>
          <a:p>
            <a:pPr>
              <a:buFont typeface="Arial" charset="0"/>
              <a:buChar char="•"/>
            </a:pPr>
            <a:r>
              <a:rPr lang="en-GB" altLang="en-US" sz="2000" dirty="0"/>
              <a:t>Covariate showed a significant relationship with the marks</a:t>
            </a:r>
          </a:p>
          <a:p>
            <a:pPr>
              <a:buFont typeface="Arial" charset="0"/>
              <a:buChar char="•"/>
            </a:pPr>
            <a:r>
              <a:rPr lang="en-GB" altLang="en-US" sz="2000" dirty="0"/>
              <a:t>F(1, 43) = 5.92, p = .01 using a directional test</a:t>
            </a:r>
          </a:p>
          <a:p>
            <a:pPr>
              <a:buFont typeface="Arial" charset="0"/>
              <a:buChar char="•"/>
            </a:pPr>
            <a:r>
              <a:rPr lang="en-GB" altLang="en-US" sz="2000" dirty="0"/>
              <a:t>Essays rated as high would be expected to receive 8.56 percentage points more than essays rated as medium</a:t>
            </a:r>
          </a:p>
          <a:p>
            <a:pPr>
              <a:buFont typeface="Arial" charset="0"/>
              <a:buChar char="•"/>
            </a:pPr>
            <a:r>
              <a:rPr lang="en-GB" altLang="en-US" sz="2000" dirty="0"/>
              <a:t>17.2 percentage points higher than essays rated from rainbow diagrams as low</a:t>
            </a:r>
          </a:p>
          <a:p>
            <a:endParaRPr lang="en-GB" dirty="0"/>
          </a:p>
        </p:txBody>
      </p:sp>
      <p:sp>
        <p:nvSpPr>
          <p:cNvPr id="5" name="Text Placeholder 4"/>
          <p:cNvSpPr>
            <a:spLocks noGrp="1"/>
          </p:cNvSpPr>
          <p:nvPr>
            <p:ph type="body" sz="quarter" idx="10"/>
          </p:nvPr>
        </p:nvSpPr>
        <p:spPr/>
        <p:txBody>
          <a:bodyPr/>
          <a:lstStyle/>
          <a:p>
            <a:r>
              <a:rPr lang="en-GB" sz="2400" dirty="0"/>
              <a:t>Rainbow diagrams related to mark awarded</a:t>
            </a:r>
          </a:p>
        </p:txBody>
      </p:sp>
      <p:sp>
        <p:nvSpPr>
          <p:cNvPr id="6" name="TextBox 5"/>
          <p:cNvSpPr txBox="1"/>
          <p:nvPr/>
        </p:nvSpPr>
        <p:spPr>
          <a:xfrm>
            <a:off x="388801" y="4707735"/>
            <a:ext cx="3028950" cy="461665"/>
          </a:xfrm>
          <a:prstGeom prst="rect">
            <a:avLst/>
          </a:prstGeom>
          <a:noFill/>
        </p:spPr>
        <p:txBody>
          <a:bodyPr wrap="square" rtlCol="0">
            <a:spAutoFit/>
          </a:bodyPr>
          <a:lstStyle/>
          <a:p>
            <a:r>
              <a:rPr lang="en-GB" sz="1200" dirty="0"/>
              <a:t>Denise Whitelock, </a:t>
            </a:r>
            <a:r>
              <a:rPr lang="en-GB" altLang="en-US" sz="1200" dirty="0"/>
              <a:t>END </a:t>
            </a:r>
            <a:r>
              <a:rPr lang="en-GB" sz="1200" dirty="0"/>
              <a:t>2019</a:t>
            </a:r>
          </a:p>
          <a:p>
            <a:endParaRPr lang="en-GB" sz="1200" dirty="0"/>
          </a:p>
        </p:txBody>
      </p:sp>
    </p:spTree>
    <p:extLst>
      <p:ext uri="{BB962C8B-B14F-4D97-AF65-F5344CB8AC3E}">
        <p14:creationId xmlns:p14="http://schemas.microsoft.com/office/powerpoint/2010/main" val="1061730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GB" altLang="en-US"/>
              <a:t>NLP developments</a:t>
            </a:r>
          </a:p>
        </p:txBody>
      </p:sp>
      <p:sp>
        <p:nvSpPr>
          <p:cNvPr id="53251" name="Content Placeholder 3"/>
          <p:cNvSpPr>
            <a:spLocks noGrp="1"/>
          </p:cNvSpPr>
          <p:nvPr>
            <p:ph sz="half" idx="2"/>
          </p:nvPr>
        </p:nvSpPr>
        <p:spPr>
          <a:xfrm>
            <a:off x="4500563" y="1143000"/>
            <a:ext cx="4038600" cy="3394472"/>
          </a:xfrm>
        </p:spPr>
        <p:txBody>
          <a:bodyPr/>
          <a:lstStyle/>
          <a:p>
            <a:pPr>
              <a:buFont typeface="Arial" charset="0"/>
              <a:buChar char="•"/>
            </a:pPr>
            <a:r>
              <a:rPr lang="en-GB" altLang="en-US" sz="2400" dirty="0"/>
              <a:t>Paraphrasing with Amplify (Del </a:t>
            </a:r>
            <a:r>
              <a:rPr lang="en-GB" altLang="en-US" sz="2400" dirty="0" err="1"/>
              <a:t>Giudice</a:t>
            </a:r>
            <a:r>
              <a:rPr lang="en-GB" altLang="en-US" sz="2400" dirty="0"/>
              <a:t>)</a:t>
            </a:r>
          </a:p>
          <a:p>
            <a:pPr>
              <a:buFont typeface="Arial" charset="0"/>
              <a:buChar char="•"/>
            </a:pPr>
            <a:r>
              <a:rPr lang="en-GB" altLang="en-US" sz="2400" dirty="0" err="1"/>
              <a:t>SWoRD</a:t>
            </a:r>
            <a:r>
              <a:rPr lang="en-GB" altLang="en-US" sz="2400" dirty="0"/>
              <a:t> (Computer Supported Peer Review) </a:t>
            </a:r>
            <a:r>
              <a:rPr lang="en-GB" altLang="en-US" sz="2400" dirty="0" err="1"/>
              <a:t>Litman</a:t>
            </a:r>
            <a:r>
              <a:rPr lang="en-GB" altLang="en-US" sz="2400" dirty="0"/>
              <a:t> et al</a:t>
            </a:r>
          </a:p>
          <a:p>
            <a:pPr>
              <a:buFont typeface="Arial" charset="0"/>
              <a:buChar char="•"/>
            </a:pPr>
            <a:r>
              <a:rPr lang="en-GB" altLang="en-US" sz="2400" dirty="0"/>
              <a:t>BEETLE II Tutorial Dialogue System (</a:t>
            </a:r>
            <a:r>
              <a:rPr lang="en-GB" altLang="en-US" sz="2400" dirty="0" err="1"/>
              <a:t>Dzikovska</a:t>
            </a:r>
            <a:r>
              <a:rPr lang="en-GB" altLang="en-US" sz="2400" dirty="0"/>
              <a:t> et al)</a:t>
            </a:r>
          </a:p>
        </p:txBody>
      </p:sp>
      <p:sp>
        <p:nvSpPr>
          <p:cNvPr id="53252" name="Footer Placeholder 4"/>
          <p:cNvSpPr>
            <a:spLocks noGrp="1"/>
          </p:cNvSpPr>
          <p:nvPr>
            <p:ph type="ftr" sz="quarter" idx="10"/>
          </p:nvPr>
        </p:nvSpPr>
        <p:spPr>
          <a:xfrm>
            <a:off x="150019" y="4691062"/>
            <a:ext cx="4021931"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spcBef>
                <a:spcPct val="0"/>
              </a:spcBef>
              <a:buClrTx/>
              <a:buFontTx/>
              <a:buNone/>
            </a:pPr>
            <a:r>
              <a:rPr lang="en-GB" altLang="en-US" sz="1200" dirty="0">
                <a:solidFill>
                  <a:schemeClr val="tx1"/>
                </a:solidFill>
              </a:rPr>
              <a:t>Denise Whitelock, END 2019</a:t>
            </a:r>
          </a:p>
        </p:txBody>
      </p:sp>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0057" y="889795"/>
            <a:ext cx="3900486" cy="390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3212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a:t>Students’ feelings about Assessment</a:t>
            </a:r>
          </a:p>
          <a:p>
            <a:endParaRPr lang="en-GB" dirty="0"/>
          </a:p>
        </p:txBody>
      </p:sp>
      <p:sp>
        <p:nvSpPr>
          <p:cNvPr id="4" name="Title 3"/>
          <p:cNvSpPr>
            <a:spLocks noGrp="1"/>
          </p:cNvSpPr>
          <p:nvPr>
            <p:ph type="ctrTitle"/>
          </p:nvPr>
        </p:nvSpPr>
        <p:spPr>
          <a:xfrm>
            <a:off x="388807" y="249183"/>
            <a:ext cx="1260000" cy="159056"/>
          </a:xfrm>
        </p:spPr>
        <p:txBody>
          <a:bodyPr/>
          <a:lstStyle/>
          <a:p>
            <a:r>
              <a:rPr lang="en-GB" dirty="0"/>
              <a:t>Students</a:t>
            </a:r>
          </a:p>
        </p:txBody>
      </p:sp>
      <p:pic>
        <p:nvPicPr>
          <p:cNvPr id="5" name="Picture 2" descr="crop0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006" y="571076"/>
            <a:ext cx="5514976" cy="401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03425" y="4589442"/>
            <a:ext cx="2496196" cy="515526"/>
          </a:xfrm>
          <a:prstGeom prst="rect">
            <a:avLst/>
          </a:prstGeom>
        </p:spPr>
        <p:txBody>
          <a:bodyPr wrap="none">
            <a:spAutoFit/>
          </a:bodyPr>
          <a:lstStyle/>
          <a:p>
            <a:r>
              <a:rPr lang="en-GB" sz="1400" dirty="0"/>
              <a:t>Denise Whitelock, END 2019</a:t>
            </a:r>
          </a:p>
          <a:p>
            <a:endParaRPr lang="en-GB" dirty="0"/>
          </a:p>
        </p:txBody>
      </p:sp>
    </p:spTree>
    <p:extLst>
      <p:ext uri="{BB962C8B-B14F-4D97-AF65-F5344CB8AC3E}">
        <p14:creationId xmlns:p14="http://schemas.microsoft.com/office/powerpoint/2010/main" val="1660074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GB" altLang="en-US" sz="3200" dirty="0"/>
              <a:t>Is NLP the bridge between Digital Assessment and Learning Analytics?</a:t>
            </a:r>
          </a:p>
        </p:txBody>
      </p:sp>
      <p:sp>
        <p:nvSpPr>
          <p:cNvPr id="54275" name="Content Placeholder 2"/>
          <p:cNvSpPr>
            <a:spLocks noGrp="1"/>
          </p:cNvSpPr>
          <p:nvPr>
            <p:ph sz="half" idx="1"/>
          </p:nvPr>
        </p:nvSpPr>
        <p:spPr>
          <a:xfrm>
            <a:off x="323853" y="1329930"/>
            <a:ext cx="2670175" cy="3077765"/>
          </a:xfrm>
        </p:spPr>
        <p:txBody>
          <a:bodyPr/>
          <a:lstStyle/>
          <a:p>
            <a:pPr marL="0" indent="0">
              <a:buFont typeface="Wingdings 3" pitchFamily="18" charset="2"/>
              <a:buNone/>
            </a:pPr>
            <a:endParaRPr lang="en-GB" altLang="en-US" sz="2400" dirty="0"/>
          </a:p>
          <a:p>
            <a:pPr marL="0" indent="0">
              <a:buFont typeface="Wingdings 3" pitchFamily="18" charset="2"/>
              <a:buNone/>
            </a:pPr>
            <a:r>
              <a:rPr lang="en-GB" altLang="en-US" sz="2400" dirty="0"/>
              <a:t>Automatic marking</a:t>
            </a:r>
          </a:p>
          <a:p>
            <a:pPr marL="0" indent="0">
              <a:buFont typeface="Wingdings 3" pitchFamily="18" charset="2"/>
              <a:buNone/>
            </a:pPr>
            <a:endParaRPr lang="en-GB" altLang="en-US" sz="2400" dirty="0"/>
          </a:p>
          <a:p>
            <a:pPr marL="0" indent="0">
              <a:buFont typeface="Wingdings 3" pitchFamily="18" charset="2"/>
              <a:buNone/>
            </a:pPr>
            <a:r>
              <a:rPr lang="en-GB" altLang="en-US" sz="2400" dirty="0"/>
              <a:t>Recognising text</a:t>
            </a:r>
          </a:p>
          <a:p>
            <a:pPr marL="0" indent="0">
              <a:buFont typeface="Wingdings 3" pitchFamily="18" charset="2"/>
              <a:buNone/>
            </a:pPr>
            <a:endParaRPr lang="en-GB" altLang="en-US" sz="2400" dirty="0"/>
          </a:p>
          <a:p>
            <a:pPr marL="0" indent="0">
              <a:buFont typeface="Wingdings 3" pitchFamily="18" charset="2"/>
              <a:buNone/>
            </a:pPr>
            <a:r>
              <a:rPr lang="en-GB" altLang="en-US" sz="2400" dirty="0"/>
              <a:t>Refining text</a:t>
            </a:r>
          </a:p>
          <a:p>
            <a:pPr marL="0" indent="0">
              <a:buFont typeface="Wingdings 3" pitchFamily="18" charset="2"/>
              <a:buNone/>
            </a:pPr>
            <a:endParaRPr lang="en-GB" altLang="en-US" dirty="0"/>
          </a:p>
        </p:txBody>
      </p:sp>
      <p:sp>
        <p:nvSpPr>
          <p:cNvPr id="5427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spcBef>
                <a:spcPct val="0"/>
              </a:spcBef>
              <a:buClrTx/>
              <a:buFontTx/>
              <a:buNone/>
            </a:pPr>
            <a:r>
              <a:rPr lang="en-GB" altLang="en-US" sz="1200" dirty="0">
                <a:solidFill>
                  <a:schemeClr val="tx1"/>
                </a:solidFill>
              </a:rPr>
              <a:t>Denise Whitelock, END 2019</a:t>
            </a:r>
          </a:p>
        </p:txBody>
      </p:sp>
      <p:pic>
        <p:nvPicPr>
          <p:cNvPr id="54277" name="Picture 2" descr="C:\Users\computer\AppData\Local\Microsoft\Windows\Temporary Internet Files\Content.IE5\UT23GFBV\MC900389056[1].wmf"/>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284479" y="1364457"/>
            <a:ext cx="5094408" cy="2900362"/>
          </a:xfrm>
          <a:noFill/>
        </p:spPr>
      </p:pic>
    </p:spTree>
    <p:extLst>
      <p:ext uri="{BB962C8B-B14F-4D97-AF65-F5344CB8AC3E}">
        <p14:creationId xmlns:p14="http://schemas.microsoft.com/office/powerpoint/2010/main" val="3304481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GB" altLang="en-US"/>
              <a:t>How about feedback first?</a:t>
            </a:r>
          </a:p>
        </p:txBody>
      </p:sp>
      <p:sp>
        <p:nvSpPr>
          <p:cNvPr id="55299" name="Content Placeholder 2"/>
          <p:cNvSpPr>
            <a:spLocks noGrp="1"/>
          </p:cNvSpPr>
          <p:nvPr>
            <p:ph sz="half" idx="1"/>
          </p:nvPr>
        </p:nvSpPr>
        <p:spPr/>
        <p:txBody>
          <a:bodyPr/>
          <a:lstStyle/>
          <a:p>
            <a:pPr>
              <a:buFont typeface="Arial" charset="0"/>
              <a:buChar char="•"/>
            </a:pPr>
            <a:endParaRPr lang="en-GB" altLang="en-US"/>
          </a:p>
          <a:p>
            <a:pPr>
              <a:buFont typeface="Arial" charset="0"/>
              <a:buChar char="•"/>
            </a:pPr>
            <a:r>
              <a:rPr lang="en-GB" altLang="en-US"/>
              <a:t>Hints before writing?</a:t>
            </a:r>
          </a:p>
          <a:p>
            <a:pPr>
              <a:buFont typeface="Arial" charset="0"/>
              <a:buChar char="•"/>
            </a:pPr>
            <a:r>
              <a:rPr lang="en-GB" altLang="en-US"/>
              <a:t>R.C.T.</a:t>
            </a:r>
          </a:p>
          <a:p>
            <a:pPr>
              <a:buFont typeface="Arial" charset="0"/>
              <a:buChar char="•"/>
            </a:pPr>
            <a:r>
              <a:rPr lang="en-GB" altLang="en-US"/>
              <a:t>2 essays</a:t>
            </a:r>
          </a:p>
          <a:p>
            <a:pPr>
              <a:buFont typeface="Arial" charset="0"/>
              <a:buChar char="•"/>
            </a:pPr>
            <a:r>
              <a:rPr lang="en-GB" altLang="en-US" i="1"/>
              <a:t>F</a:t>
            </a:r>
            <a:r>
              <a:rPr lang="en-GB" altLang="en-US"/>
              <a:t>(1,41) = 3.23 </a:t>
            </a:r>
            <a:r>
              <a:rPr lang="en-GB" altLang="en-US" i="1"/>
              <a:t>p</a:t>
            </a:r>
            <a:r>
              <a:rPr lang="en-GB" altLang="en-US"/>
              <a:t> = 0.04 for hints</a:t>
            </a:r>
          </a:p>
        </p:txBody>
      </p:sp>
      <p:sp>
        <p:nvSpPr>
          <p:cNvPr id="5530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spcBef>
                <a:spcPct val="0"/>
              </a:spcBef>
              <a:buClrTx/>
              <a:buFontTx/>
              <a:buNone/>
            </a:pPr>
            <a:r>
              <a:rPr lang="en-GB" altLang="en-US" sz="1200" dirty="0">
                <a:solidFill>
                  <a:schemeClr val="tx1"/>
                </a:solidFill>
              </a:rPr>
              <a:t>Denise Whitelock, END 2019</a:t>
            </a:r>
          </a:p>
        </p:txBody>
      </p:sp>
      <p:pic>
        <p:nvPicPr>
          <p:cNvPr id="55301" name="Picture 2" descr="C:\Users\computer\AppData\Local\Microsoft\Windows\Temporary Internet Files\Content.IE5\HXBU0R7D\MC900435274[1].wmf"/>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563941" y="1977630"/>
            <a:ext cx="5487987" cy="1997869"/>
          </a:xfrm>
          <a:noFill/>
        </p:spPr>
      </p:pic>
    </p:spTree>
    <p:extLst>
      <p:ext uri="{BB962C8B-B14F-4D97-AF65-F5344CB8AC3E}">
        <p14:creationId xmlns:p14="http://schemas.microsoft.com/office/powerpoint/2010/main" val="2126381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GB" altLang="en-US" sz="2400" b="1" dirty="0"/>
              <a:t>Creating teaching and learning dialogues: towards guided learning supported by technology</a:t>
            </a:r>
          </a:p>
        </p:txBody>
      </p:sp>
      <p:sp>
        <p:nvSpPr>
          <p:cNvPr id="56323" name="Content Placeholder 2"/>
          <p:cNvSpPr>
            <a:spLocks noGrp="1"/>
          </p:cNvSpPr>
          <p:nvPr>
            <p:ph sz="half" idx="1"/>
          </p:nvPr>
        </p:nvSpPr>
        <p:spPr>
          <a:xfrm>
            <a:off x="381000" y="1464469"/>
            <a:ext cx="4038600" cy="3080146"/>
          </a:xfrm>
        </p:spPr>
        <p:txBody>
          <a:bodyPr/>
          <a:lstStyle/>
          <a:p>
            <a:pPr>
              <a:buFont typeface="Arial" charset="0"/>
              <a:buChar char="•"/>
            </a:pPr>
            <a:r>
              <a:rPr lang="en-GB" altLang="en-US" dirty="0"/>
              <a:t>Learning to judge</a:t>
            </a:r>
          </a:p>
          <a:p>
            <a:pPr>
              <a:buFont typeface="Arial" charset="0"/>
              <a:buChar char="•"/>
            </a:pPr>
            <a:r>
              <a:rPr lang="en-GB" altLang="en-US" dirty="0"/>
              <a:t>Providing reassurance</a:t>
            </a:r>
          </a:p>
          <a:p>
            <a:pPr>
              <a:buFont typeface="Arial" charset="0"/>
              <a:buChar char="•"/>
            </a:pPr>
            <a:r>
              <a:rPr lang="en-GB" altLang="en-US" dirty="0"/>
              <a:t>Providing a variety of signposted routes to achieve learning goals</a:t>
            </a:r>
          </a:p>
          <a:p>
            <a:pPr>
              <a:buFont typeface="Arial" charset="0"/>
              <a:buChar char="•"/>
            </a:pPr>
            <a:r>
              <a:rPr lang="en-GB" altLang="en-US" dirty="0"/>
              <a:t>Provide socio-emotive support</a:t>
            </a:r>
          </a:p>
          <a:p>
            <a:pPr>
              <a:buFont typeface="Arial" charset="0"/>
              <a:buChar char="•"/>
            </a:pPr>
            <a:endParaRPr lang="en-GB" altLang="en-US" dirty="0"/>
          </a:p>
        </p:txBody>
      </p:sp>
      <p:sp>
        <p:nvSpPr>
          <p:cNvPr id="5632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spcBef>
                <a:spcPct val="0"/>
              </a:spcBef>
              <a:buClrTx/>
              <a:buFontTx/>
              <a:buNone/>
            </a:pPr>
            <a:r>
              <a:rPr lang="en-GB" altLang="en-US" sz="1200" dirty="0">
                <a:solidFill>
                  <a:schemeClr val="tx1"/>
                </a:solidFill>
              </a:rPr>
              <a:t>Denise Whitelock, END 2019</a:t>
            </a:r>
          </a:p>
        </p:txBody>
      </p:sp>
      <p:pic>
        <p:nvPicPr>
          <p:cNvPr id="56325"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59341" y="1785939"/>
            <a:ext cx="3463925" cy="2108597"/>
          </a:xfrm>
          <a:noFill/>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571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23850" y="195263"/>
            <a:ext cx="8229600" cy="685800"/>
          </a:xfrm>
        </p:spPr>
        <p:txBody>
          <a:bodyPr/>
          <a:lstStyle/>
          <a:p>
            <a:r>
              <a:rPr lang="en-GB" altLang="en-US" sz="3200" b="1" dirty="0"/>
              <a:t>“Advice for Action”, Whitelock (2011)</a:t>
            </a:r>
          </a:p>
        </p:txBody>
      </p:sp>
      <p:sp>
        <p:nvSpPr>
          <p:cNvPr id="57347" name="Content Placeholder 2"/>
          <p:cNvSpPr>
            <a:spLocks noGrp="1"/>
          </p:cNvSpPr>
          <p:nvPr>
            <p:ph sz="half" idx="1"/>
          </p:nvPr>
        </p:nvSpPr>
        <p:spPr>
          <a:xfrm>
            <a:off x="381000" y="844155"/>
            <a:ext cx="4355306" cy="3693319"/>
          </a:xfrm>
        </p:spPr>
        <p:txBody>
          <a:bodyPr/>
          <a:lstStyle/>
          <a:p>
            <a:pPr>
              <a:buFont typeface="Arial" charset="0"/>
              <a:buChar char="•"/>
            </a:pPr>
            <a:r>
              <a:rPr lang="en-GB" altLang="en-US" sz="2400" dirty="0"/>
              <a:t>Helping students find out what they do not know  and how to remedy the situation can avoid the trauma of assessment</a:t>
            </a:r>
          </a:p>
          <a:p>
            <a:pPr>
              <a:buFont typeface="Arial" charset="0"/>
              <a:buChar char="•"/>
            </a:pPr>
            <a:r>
              <a:rPr lang="en-GB" altLang="en-US" sz="2400" dirty="0"/>
              <a:t>Digital Assessment, LA, NLP does the community matter?</a:t>
            </a:r>
          </a:p>
          <a:p>
            <a:pPr>
              <a:buFont typeface="Arial" charset="0"/>
              <a:buChar char="•"/>
            </a:pPr>
            <a:r>
              <a:rPr lang="en-GB" altLang="en-US" sz="2400" dirty="0"/>
              <a:t>More importantly are we on the way to supporting student learning?</a:t>
            </a:r>
          </a:p>
          <a:p>
            <a:pPr>
              <a:buFont typeface="Arial" charset="0"/>
              <a:buChar char="•"/>
            </a:pPr>
            <a:endParaRPr lang="en-GB" altLang="en-US" dirty="0"/>
          </a:p>
        </p:txBody>
      </p:sp>
      <p:sp>
        <p:nvSpPr>
          <p:cNvPr id="5734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buClr>
                <a:srgbClr val="F81504"/>
              </a:buClr>
              <a:buFont typeface="Wingdings 3" pitchFamily="18" charset="2"/>
              <a:buChar char=""/>
              <a:defRPr sz="2400">
                <a:solidFill>
                  <a:srgbClr val="00008C"/>
                </a:solidFill>
                <a:latin typeface="Arial" charset="0"/>
              </a:defRPr>
            </a:lvl1pPr>
            <a:lvl2pPr marL="742950" indent="-285750" algn="l" eaLnBrk="0" hangingPunct="0">
              <a:spcBef>
                <a:spcPct val="30000"/>
              </a:spcBef>
              <a:buClr>
                <a:srgbClr val="660066"/>
              </a:buClr>
              <a:buSzPct val="110000"/>
              <a:buFont typeface="Wingdings 3" pitchFamily="18" charset="2"/>
              <a:buChar char=""/>
              <a:defRPr sz="2400">
                <a:solidFill>
                  <a:srgbClr val="00008C"/>
                </a:solidFill>
                <a:latin typeface="Arial" charset="0"/>
              </a:defRPr>
            </a:lvl2pPr>
            <a:lvl3pPr marL="1143000" indent="-228600" algn="l" eaLnBrk="0" hangingPunct="0">
              <a:spcBef>
                <a:spcPct val="30000"/>
              </a:spcBef>
              <a:buClr>
                <a:srgbClr val="CC00CC"/>
              </a:buClr>
              <a:buSzPct val="110000"/>
              <a:buFont typeface="Wingdings 3" pitchFamily="18" charset="2"/>
              <a:buChar char=""/>
              <a:defRPr sz="2200">
                <a:solidFill>
                  <a:srgbClr val="00008C"/>
                </a:solidFill>
                <a:latin typeface="Arial" charset="0"/>
              </a:defRPr>
            </a:lvl3pPr>
            <a:lvl4pPr marL="1600200" indent="-228600" algn="l" eaLnBrk="0" hangingPunct="0">
              <a:spcBef>
                <a:spcPct val="30000"/>
              </a:spcBef>
              <a:buClr>
                <a:srgbClr val="00008C"/>
              </a:buClr>
              <a:buFont typeface="Wingdings 3" pitchFamily="18" charset="2"/>
              <a:buChar char=""/>
              <a:defRPr sz="2000">
                <a:solidFill>
                  <a:srgbClr val="00008C"/>
                </a:solidFill>
                <a:latin typeface="Arial" charset="0"/>
              </a:defRPr>
            </a:lvl4pPr>
            <a:lvl5pPr marL="2057400" indent="-228600" algn="l" eaLnBrk="0" hangingPunct="0">
              <a:spcBef>
                <a:spcPct val="30000"/>
              </a:spcBef>
              <a:buClr>
                <a:srgbClr val="FF6600"/>
              </a:buClr>
              <a:buFont typeface="Wingdings 3" pitchFamily="18" charset="2"/>
              <a:buChar char=""/>
              <a:defRPr b="1">
                <a:solidFill>
                  <a:srgbClr val="00008C"/>
                </a:solidFill>
                <a:latin typeface="Arial" charset="0"/>
              </a:defRPr>
            </a:lvl5pPr>
            <a:lvl6pPr marL="25146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6pPr>
            <a:lvl7pPr marL="29718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7pPr>
            <a:lvl8pPr marL="34290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8pPr>
            <a:lvl9pPr marL="3886200" indent="-228600" eaLnBrk="0" fontAlgn="base" hangingPunct="0">
              <a:spcBef>
                <a:spcPct val="30000"/>
              </a:spcBef>
              <a:spcAft>
                <a:spcPct val="0"/>
              </a:spcAft>
              <a:buClr>
                <a:srgbClr val="FF6600"/>
              </a:buClr>
              <a:buFont typeface="Wingdings 3" pitchFamily="18" charset="2"/>
              <a:buChar char=""/>
              <a:defRPr b="1">
                <a:solidFill>
                  <a:srgbClr val="00008C"/>
                </a:solidFill>
                <a:latin typeface="Arial" charset="0"/>
              </a:defRPr>
            </a:lvl9pPr>
          </a:lstStyle>
          <a:p>
            <a:pPr>
              <a:spcBef>
                <a:spcPct val="0"/>
              </a:spcBef>
              <a:buClrTx/>
              <a:buFontTx/>
              <a:buNone/>
            </a:pPr>
            <a:r>
              <a:rPr lang="en-GB" altLang="en-US" sz="1200" dirty="0">
                <a:solidFill>
                  <a:schemeClr val="tx1"/>
                </a:solidFill>
              </a:rPr>
              <a:t>Denise Whitelock, END 2019</a:t>
            </a:r>
          </a:p>
        </p:txBody>
      </p:sp>
      <p:pic>
        <p:nvPicPr>
          <p:cNvPr id="5123" name="Picture 3" descr="C:\Users\computer\AppData\Local\Microsoft\Windows\INetCache\IE\00REOFHH\student_1980481b[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576348"/>
            <a:ext cx="4038600" cy="252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6855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88808" y="408239"/>
            <a:ext cx="7418105" cy="351855"/>
          </a:xfrm>
        </p:spPr>
        <p:txBody>
          <a:bodyPr/>
          <a:lstStyle/>
          <a:p>
            <a:r>
              <a:rPr lang="en-GB" altLang="en-US" dirty="0"/>
              <a:t>How about anywhere anytime testing?  </a:t>
            </a:r>
            <a:r>
              <a:rPr lang="en-GB" altLang="en-US" dirty="0" err="1"/>
              <a:t>TeSLA</a:t>
            </a:r>
            <a:r>
              <a:rPr lang="en-GB" altLang="en-US" dirty="0"/>
              <a:t>: Adaptive Trust based e-Assessment</a:t>
            </a:r>
            <a:endParaRPr lang="en-GB" dirty="0"/>
          </a:p>
        </p:txBody>
      </p:sp>
      <p:sp>
        <p:nvSpPr>
          <p:cNvPr id="4" name="Text Placeholder 3"/>
          <p:cNvSpPr>
            <a:spLocks noGrp="1"/>
          </p:cNvSpPr>
          <p:nvPr>
            <p:ph type="body" sz="quarter" idx="15"/>
          </p:nvPr>
        </p:nvSpPr>
        <p:spPr>
          <a:xfrm>
            <a:off x="388801" y="1177156"/>
            <a:ext cx="4168912" cy="3351983"/>
          </a:xfrm>
        </p:spPr>
        <p:txBody>
          <a:bodyPr/>
          <a:lstStyle/>
          <a:p>
            <a:pPr marL="342900" indent="-342900">
              <a:buFont typeface="Arial" panose="020B0604020202020204" pitchFamily="34" charset="0"/>
              <a:buChar char="•"/>
              <a:defRPr/>
            </a:pPr>
            <a:r>
              <a:rPr lang="en-GB" sz="2000" dirty="0"/>
              <a:t>AIM: Secure &amp; reliable online assessment</a:t>
            </a:r>
          </a:p>
          <a:p>
            <a:pPr marL="342900" indent="-342900">
              <a:buFont typeface="Arial" panose="020B0604020202020204" pitchFamily="34" charset="0"/>
              <a:buChar char="•"/>
              <a:defRPr/>
            </a:pPr>
            <a:r>
              <a:rPr lang="en-GB" sz="2000" dirty="0"/>
              <a:t>TECHNOLOGIES: Voice/face recognition, </a:t>
            </a:r>
            <a:r>
              <a:rPr lang="en-GB" sz="2000" dirty="0" err="1"/>
              <a:t>keystoke</a:t>
            </a:r>
            <a:r>
              <a:rPr lang="en-GB" sz="2000" dirty="0"/>
              <a:t> pattern detection, anti-plagiarism and forensic analysis</a:t>
            </a:r>
          </a:p>
          <a:p>
            <a:pPr marL="342900" indent="-342900">
              <a:buFont typeface="Arial" panose="020B0604020202020204" pitchFamily="34" charset="0"/>
              <a:buChar char="•"/>
              <a:defRPr/>
            </a:pPr>
            <a:r>
              <a:rPr lang="en-GB" sz="2000" dirty="0"/>
              <a:t>18 European partners, OUUK responsible for evaluation</a:t>
            </a:r>
          </a:p>
          <a:p>
            <a:pPr>
              <a:defRPr/>
            </a:pPr>
            <a:r>
              <a:rPr lang="en-GB" sz="2000" dirty="0">
                <a:hlinkClick r:id="rId2"/>
              </a:rPr>
              <a:t>http://tesla-project.eu/</a:t>
            </a:r>
            <a:endParaRPr lang="en-GB" sz="2000" dirty="0"/>
          </a:p>
          <a:p>
            <a:endParaRPr lang="en-GB" dirty="0"/>
          </a:p>
        </p:txBody>
      </p:sp>
      <p:sp>
        <p:nvSpPr>
          <p:cNvPr id="5" name="Title 4"/>
          <p:cNvSpPr>
            <a:spLocks noGrp="1"/>
          </p:cNvSpPr>
          <p:nvPr>
            <p:ph type="ctrTitle"/>
          </p:nvPr>
        </p:nvSpPr>
        <p:spPr>
          <a:xfrm>
            <a:off x="432000" y="249183"/>
            <a:ext cx="1868288" cy="159056"/>
          </a:xfrm>
        </p:spPr>
        <p:txBody>
          <a:bodyPr/>
          <a:lstStyle/>
          <a:p>
            <a:r>
              <a:rPr lang="en-GB" dirty="0"/>
              <a:t>Software Developers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229226" y="1079303"/>
            <a:ext cx="1962150" cy="13108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3016" y="2846786"/>
            <a:ext cx="1908175" cy="1264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32000" y="4607698"/>
            <a:ext cx="3668513" cy="484748"/>
          </a:xfrm>
          <a:prstGeom prst="rect">
            <a:avLst/>
          </a:prstGeom>
        </p:spPr>
        <p:txBody>
          <a:bodyPr wrap="square">
            <a:spAutoFit/>
          </a:bodyPr>
          <a:lstStyle/>
          <a:p>
            <a:r>
              <a:rPr lang="en-GB" altLang="en-US" sz="1200" dirty="0"/>
              <a:t>Denise Whitelock, END 2019</a:t>
            </a:r>
          </a:p>
          <a:p>
            <a:endParaRPr lang="en-GB" dirty="0"/>
          </a:p>
        </p:txBody>
      </p:sp>
    </p:spTree>
    <p:extLst>
      <p:ext uri="{BB962C8B-B14F-4D97-AF65-F5344CB8AC3E}">
        <p14:creationId xmlns:p14="http://schemas.microsoft.com/office/powerpoint/2010/main" val="1755239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800" y="399942"/>
            <a:ext cx="2075793" cy="212075"/>
          </a:xfrm>
        </p:spPr>
        <p:txBody>
          <a:bodyPr/>
          <a:lstStyle/>
          <a:p>
            <a:r>
              <a:rPr lang="en-GB" dirty="0" err="1"/>
              <a:t>TeSLA</a:t>
            </a:r>
            <a:r>
              <a:rPr lang="en-GB" dirty="0"/>
              <a:t> Participants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0617077"/>
              </p:ext>
            </p:extLst>
          </p:nvPr>
        </p:nvGraphicFramePr>
        <p:xfrm>
          <a:off x="431800" y="1079500"/>
          <a:ext cx="8351843" cy="2656840"/>
        </p:xfrm>
        <a:graphic>
          <a:graphicData uri="http://schemas.openxmlformats.org/drawingml/2006/table">
            <a:tbl>
              <a:tblPr firstRow="1" bandRow="1">
                <a:tableStyleId>{74C1A8A3-306A-4EB7-A6B1-4F7E0EB9C5D6}</a:tableStyleId>
              </a:tblPr>
              <a:tblGrid>
                <a:gridCol w="1530635">
                  <a:extLst>
                    <a:ext uri="{9D8B030D-6E8A-4147-A177-3AD203B41FA5}">
                      <a16:colId xmlns:a16="http://schemas.microsoft.com/office/drawing/2014/main" val="20000"/>
                    </a:ext>
                  </a:extLst>
                </a:gridCol>
                <a:gridCol w="809340">
                  <a:extLst>
                    <a:ext uri="{9D8B030D-6E8A-4147-A177-3AD203B41FA5}">
                      <a16:colId xmlns:a16="http://schemas.microsoft.com/office/drawing/2014/main" val="20001"/>
                    </a:ext>
                  </a:extLst>
                </a:gridCol>
                <a:gridCol w="814388">
                  <a:extLst>
                    <a:ext uri="{9D8B030D-6E8A-4147-A177-3AD203B41FA5}">
                      <a16:colId xmlns:a16="http://schemas.microsoft.com/office/drawing/2014/main" val="20002"/>
                    </a:ext>
                  </a:extLst>
                </a:gridCol>
                <a:gridCol w="935831">
                  <a:extLst>
                    <a:ext uri="{9D8B030D-6E8A-4147-A177-3AD203B41FA5}">
                      <a16:colId xmlns:a16="http://schemas.microsoft.com/office/drawing/2014/main" val="20003"/>
                    </a:ext>
                  </a:extLst>
                </a:gridCol>
                <a:gridCol w="921544">
                  <a:extLst>
                    <a:ext uri="{9D8B030D-6E8A-4147-A177-3AD203B41FA5}">
                      <a16:colId xmlns:a16="http://schemas.microsoft.com/office/drawing/2014/main" val="20004"/>
                    </a:ext>
                  </a:extLst>
                </a:gridCol>
                <a:gridCol w="757237">
                  <a:extLst>
                    <a:ext uri="{9D8B030D-6E8A-4147-A177-3AD203B41FA5}">
                      <a16:colId xmlns:a16="http://schemas.microsoft.com/office/drawing/2014/main" val="20005"/>
                    </a:ext>
                  </a:extLst>
                </a:gridCol>
                <a:gridCol w="792956">
                  <a:extLst>
                    <a:ext uri="{9D8B030D-6E8A-4147-A177-3AD203B41FA5}">
                      <a16:colId xmlns:a16="http://schemas.microsoft.com/office/drawing/2014/main" val="20006"/>
                    </a:ext>
                  </a:extLst>
                </a:gridCol>
                <a:gridCol w="814388">
                  <a:extLst>
                    <a:ext uri="{9D8B030D-6E8A-4147-A177-3AD203B41FA5}">
                      <a16:colId xmlns:a16="http://schemas.microsoft.com/office/drawing/2014/main" val="20007"/>
                    </a:ext>
                  </a:extLst>
                </a:gridCol>
                <a:gridCol w="975524">
                  <a:extLst>
                    <a:ext uri="{9D8B030D-6E8A-4147-A177-3AD203B41FA5}">
                      <a16:colId xmlns:a16="http://schemas.microsoft.com/office/drawing/2014/main" val="20008"/>
                    </a:ext>
                  </a:extLst>
                </a:gridCol>
              </a:tblGrid>
              <a:tr h="370840">
                <a:tc>
                  <a:txBody>
                    <a:bodyPr/>
                    <a:lstStyle/>
                    <a:p>
                      <a:pPr algn="ctr"/>
                      <a:r>
                        <a:rPr lang="en-GB" sz="1800" dirty="0">
                          <a:solidFill>
                            <a:schemeClr val="tx1"/>
                          </a:solidFill>
                        </a:rPr>
                        <a:t>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a:solidFill>
                            <a:schemeClr val="tx1"/>
                          </a:solidFill>
                        </a:rPr>
                        <a:t>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a:solidFill>
                            <a:schemeClr val="tx1"/>
                          </a:solidFill>
                        </a:rPr>
                        <a:t>JYU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a:solidFill>
                            <a:schemeClr val="tx1"/>
                          </a:solidFill>
                        </a:rPr>
                        <a:t>OUNL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a:solidFill>
                            <a:schemeClr val="tx1"/>
                          </a:solidFill>
                        </a:rPr>
                        <a:t>OUUK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a:solidFill>
                            <a:schemeClr val="tx1"/>
                          </a:solidFill>
                        </a:rPr>
                        <a:t>SU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a:solidFill>
                            <a:schemeClr val="tx1"/>
                          </a:solidFill>
                        </a:rPr>
                        <a:t>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a:solidFill>
                            <a:schemeClr val="tx1"/>
                          </a:solidFill>
                        </a:rPr>
                        <a:t>UOC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a:solidFill>
                            <a:schemeClr val="tx1"/>
                          </a:solidFill>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GB" sz="1200" dirty="0"/>
                        <a:t>Total</a:t>
                      </a:r>
                      <a:r>
                        <a:rPr lang="en-GB" sz="1200" baseline="0" dirty="0"/>
                        <a:t> of students to use </a:t>
                      </a:r>
                      <a:r>
                        <a:rPr lang="en-GB" sz="1200" baseline="0" dirty="0" err="1"/>
                        <a:t>TeSLA</a:t>
                      </a:r>
                      <a:r>
                        <a:rPr lang="en-GB" sz="1200" baseline="0" dirty="0"/>
                        <a:t> (unique participants)</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200" dirty="0"/>
                    </a:p>
                    <a:p>
                      <a:pPr algn="ctr"/>
                      <a:r>
                        <a:rPr lang="en-GB" sz="1200" dirty="0"/>
                        <a:t>2,325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200" dirty="0"/>
                    </a:p>
                    <a:p>
                      <a:pPr algn="ctr"/>
                      <a:r>
                        <a:rPr lang="en-GB" sz="1200" dirty="0"/>
                        <a:t>1,844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200" dirty="0"/>
                    </a:p>
                    <a:p>
                      <a:pPr algn="ctr"/>
                      <a:r>
                        <a:rPr lang="en-GB" sz="1200" dirty="0"/>
                        <a:t>417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200" dirty="0"/>
                    </a:p>
                    <a:p>
                      <a:pPr algn="ctr"/>
                      <a:r>
                        <a:rPr lang="en-GB" sz="1200" dirty="0"/>
                        <a:t>1,617</a:t>
                      </a:r>
                    </a:p>
                    <a:p>
                      <a:pPr algn="ct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200" dirty="0"/>
                    </a:p>
                    <a:p>
                      <a:pPr algn="ctr"/>
                      <a:r>
                        <a:rPr lang="en-GB" sz="1200" dirty="0"/>
                        <a:t>1,457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200" dirty="0"/>
                    </a:p>
                    <a:p>
                      <a:pPr algn="ctr"/>
                      <a:r>
                        <a:rPr lang="en-GB" sz="1200" dirty="0"/>
                        <a:t>1,574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200" dirty="0"/>
                    </a:p>
                    <a:p>
                      <a:pPr algn="ctr"/>
                      <a:r>
                        <a:rPr lang="en-GB" sz="1200" dirty="0"/>
                        <a:t>1,868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200" dirty="0"/>
                    </a:p>
                    <a:p>
                      <a:pPr algn="ctr"/>
                      <a:r>
                        <a:rPr lang="en-GB" sz="1200" dirty="0"/>
                        <a:t>11,102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rowSpan="2">
                  <a:txBody>
                    <a:bodyPr/>
                    <a:lstStyle/>
                    <a:p>
                      <a:r>
                        <a:rPr lang="en-GB" sz="1200" dirty="0"/>
                        <a:t>Students who completed the pre-questionnaire (% of 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167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853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232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783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1169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3528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rowSpan="2">
                  <a:txBody>
                    <a:bodyPr/>
                    <a:lstStyle/>
                    <a:p>
                      <a:r>
                        <a:rPr lang="en-GB" sz="1200" dirty="0"/>
                        <a:t>Students who completed the post-questionnaire (% of 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171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574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226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452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627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2222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4294967295"/>
          </p:nvPr>
        </p:nvSpPr>
        <p:spPr>
          <a:xfrm>
            <a:off x="8784000" y="4783500"/>
            <a:ext cx="360000" cy="360000"/>
          </a:xfrm>
          <a:prstGeom prst="rect">
            <a:avLst/>
          </a:prstGeom>
        </p:spPr>
        <p:txBody>
          <a:bodyPr/>
          <a:lstStyle/>
          <a:p>
            <a:fld id="{0406593E-52CF-5B45-8CFF-7309163A4729}" type="slidenum">
              <a:rPr lang="en-US" smtClean="0"/>
              <a:pPr/>
              <a:t>45</a:t>
            </a:fld>
            <a:endParaRPr lang="en-US"/>
          </a:p>
        </p:txBody>
      </p:sp>
      <p:sp>
        <p:nvSpPr>
          <p:cNvPr id="3" name="Rectangle 2"/>
          <p:cNvSpPr/>
          <p:nvPr/>
        </p:nvSpPr>
        <p:spPr>
          <a:xfrm>
            <a:off x="474661" y="4629611"/>
            <a:ext cx="2162772" cy="276999"/>
          </a:xfrm>
          <a:prstGeom prst="rect">
            <a:avLst/>
          </a:prstGeom>
        </p:spPr>
        <p:txBody>
          <a:bodyPr wrap="none">
            <a:spAutoFit/>
          </a:bodyPr>
          <a:lstStyle/>
          <a:p>
            <a:r>
              <a:rPr lang="en-GB" altLang="en-US" sz="1200" dirty="0"/>
              <a:t>Denise Whitelock, END 2019</a:t>
            </a:r>
          </a:p>
        </p:txBody>
      </p:sp>
    </p:spTree>
    <p:extLst>
      <p:ext uri="{BB962C8B-B14F-4D97-AF65-F5344CB8AC3E}">
        <p14:creationId xmlns:p14="http://schemas.microsoft.com/office/powerpoint/2010/main" val="2984955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pasted-image.pdf" descr="pasted-image.pdf"/>
          <p:cNvPicPr>
            <a:picLocks noChangeAspect="1"/>
          </p:cNvPicPr>
          <p:nvPr/>
        </p:nvPicPr>
        <p:blipFill>
          <a:blip r:embed="rId2">
            <a:extLst/>
          </a:blip>
          <a:stretch>
            <a:fillRect/>
          </a:stretch>
        </p:blipFill>
        <p:spPr>
          <a:xfrm>
            <a:off x="205144" y="4519998"/>
            <a:ext cx="961313" cy="464208"/>
          </a:xfrm>
          <a:prstGeom prst="rect">
            <a:avLst/>
          </a:prstGeom>
          <a:ln w="3175">
            <a:miter lim="400000"/>
          </a:ln>
        </p:spPr>
      </p:pic>
      <p:sp>
        <p:nvSpPr>
          <p:cNvPr id="318" name="Rectángulo"/>
          <p:cNvSpPr/>
          <p:nvPr/>
        </p:nvSpPr>
        <p:spPr>
          <a:xfrm>
            <a:off x="-9525" y="-11539"/>
            <a:ext cx="9163050" cy="127754"/>
          </a:xfrm>
          <a:prstGeom prst="rect">
            <a:avLst/>
          </a:prstGeom>
          <a:solidFill>
            <a:srgbClr val="67A1DD"/>
          </a:solidFill>
          <a:ln w="3175">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sp>
        <p:nvSpPr>
          <p:cNvPr id="324" name="Línea"/>
          <p:cNvSpPr/>
          <p:nvPr/>
        </p:nvSpPr>
        <p:spPr>
          <a:xfrm>
            <a:off x="8412825" y="4943475"/>
            <a:ext cx="736630" cy="0"/>
          </a:xfrm>
          <a:prstGeom prst="line">
            <a:avLst/>
          </a:prstGeom>
          <a:ln w="25400">
            <a:solidFill>
              <a:srgbClr val="67A1DD"/>
            </a:solidFill>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sp>
        <p:nvSpPr>
          <p:cNvPr id="38" name="PILOT 1"/>
          <p:cNvSpPr txBox="1"/>
          <p:nvPr/>
        </p:nvSpPr>
        <p:spPr>
          <a:xfrm>
            <a:off x="7341422" y="2183740"/>
            <a:ext cx="829463" cy="334109"/>
          </a:xfrm>
          <a:prstGeom prst="rect">
            <a:avLst/>
          </a:prstGeom>
          <a:ln w="3175">
            <a:miter lim="400000"/>
          </a:ln>
          <a:extLst>
            <a:ext uri="{C572A759-6A51-4108-AA02-DFA0A04FC94B}">
              <ma14:wrappingTextBoxFlag xmlns="" xmlns:ma14="http://schemas.microsoft.com/office/mac/drawingml/2011/main" val="1"/>
            </a:ext>
          </a:extLst>
        </p:spPr>
        <p:txBody>
          <a:bodyPr lIns="26789" tIns="26789" rIns="26789" bIns="26789" anchor="ctr"/>
          <a:lstStyle>
            <a:lvl1pPr defTabSz="457200">
              <a:defRPr sz="1200">
                <a:solidFill>
                  <a:srgbClr val="384548"/>
                </a:solidFill>
                <a:latin typeface="Helvetica"/>
                <a:ea typeface="Helvetica"/>
                <a:cs typeface="Helvetica"/>
                <a:sym typeface="Helvetica"/>
              </a:defRPr>
            </a:lvl1pPr>
          </a:lstStyle>
          <a:p>
            <a:r>
              <a:rPr sz="975" dirty="0">
                <a:solidFill>
                  <a:schemeClr val="bg1"/>
                </a:solidFill>
              </a:rPr>
              <a:t>PILOT </a:t>
            </a:r>
            <a:r>
              <a:rPr lang="en-US" sz="975" dirty="0">
                <a:solidFill>
                  <a:schemeClr val="bg1"/>
                </a:solidFill>
              </a:rPr>
              <a:t>2</a:t>
            </a:r>
            <a:endParaRPr sz="975" dirty="0">
              <a:solidFill>
                <a:schemeClr val="bg1"/>
              </a:solidFill>
            </a:endParaRPr>
          </a:p>
        </p:txBody>
      </p:sp>
      <p:graphicFrame>
        <p:nvGraphicFramePr>
          <p:cNvPr id="12" name="Chart 11"/>
          <p:cNvGraphicFramePr>
            <a:graphicFrameLocks/>
          </p:cNvGraphicFramePr>
          <p:nvPr>
            <p:extLst/>
          </p:nvPr>
        </p:nvGraphicFramePr>
        <p:xfrm>
          <a:off x="757451" y="1281620"/>
          <a:ext cx="8168185" cy="333050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3185316" y="4731059"/>
            <a:ext cx="2453426" cy="230832"/>
          </a:xfrm>
          <a:prstGeom prst="rect">
            <a:avLst/>
          </a:prstGeom>
          <a:noFill/>
        </p:spPr>
        <p:txBody>
          <a:bodyPr wrap="square" rtlCol="0">
            <a:spAutoFit/>
          </a:bodyPr>
          <a:lstStyle/>
          <a:p>
            <a:r>
              <a:rPr lang="en-US" sz="900" dirty="0">
                <a:solidFill>
                  <a:srgbClr val="5B9BD5"/>
                </a:solidFill>
                <a:latin typeface="Helvetica" panose="020B0604020202020204" pitchFamily="34" charset="0"/>
                <a:cs typeface="Helvetica" panose="020B0604020202020204" pitchFamily="34" charset="0"/>
              </a:rPr>
              <a:t>Figure 1: Field of study</a:t>
            </a:r>
            <a:endParaRPr lang="bg-BG" sz="900" dirty="0">
              <a:solidFill>
                <a:srgbClr val="5B9BD5"/>
              </a:solidFill>
              <a:latin typeface="Helvetica" panose="020B0604020202020204" pitchFamily="34" charset="0"/>
              <a:cs typeface="Helvetica" panose="020B0604020202020204" pitchFamily="34" charset="0"/>
            </a:endParaRPr>
          </a:p>
        </p:txBody>
      </p:sp>
      <p:sp>
        <p:nvSpPr>
          <p:cNvPr id="10" name="TextBox 9">
            <a:extLst>
              <a:ext uri="{FF2B5EF4-FFF2-40B4-BE49-F238E27FC236}">
                <a16:creationId xmlns:a16="http://schemas.microsoft.com/office/drawing/2014/main" id="{644D03F2-89E7-4B20-B316-55710DBB795E}"/>
              </a:ext>
            </a:extLst>
          </p:cNvPr>
          <p:cNvSpPr txBox="1"/>
          <p:nvPr/>
        </p:nvSpPr>
        <p:spPr>
          <a:xfrm>
            <a:off x="204537" y="279529"/>
            <a:ext cx="3314899" cy="33110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l"/>
            <a:r>
              <a:rPr lang="en-GB" sz="1800" b="1" dirty="0">
                <a:solidFill>
                  <a:srgbClr val="4276AA"/>
                </a:solidFill>
                <a:latin typeface="Helvetica" panose="020B0604020202020204" pitchFamily="34" charset="0"/>
                <a:cs typeface="Helvetica" panose="020B0604020202020204" pitchFamily="34" charset="0"/>
                <a:sym typeface="Helvetica Neue"/>
              </a:rPr>
              <a:t>Participants: </a:t>
            </a:r>
            <a:r>
              <a:rPr lang="en-GB" sz="1800" dirty="0">
                <a:solidFill>
                  <a:srgbClr val="4276AA"/>
                </a:solidFill>
                <a:latin typeface="Helvetica" panose="020B0604020202020204" pitchFamily="34" charset="0"/>
                <a:cs typeface="Helvetica" panose="020B0604020202020204" pitchFamily="34" charset="0"/>
              </a:rPr>
              <a:t>subject studied</a:t>
            </a:r>
            <a:endParaRPr lang="en-GB" sz="1200" b="1" dirty="0">
              <a:solidFill>
                <a:srgbClr val="4276AA"/>
              </a:solidFill>
              <a:sym typeface="Helvetica Neue"/>
            </a:endParaRPr>
          </a:p>
        </p:txBody>
      </p:sp>
      <p:sp>
        <p:nvSpPr>
          <p:cNvPr id="11" name="Línea">
            <a:extLst>
              <a:ext uri="{FF2B5EF4-FFF2-40B4-BE49-F238E27FC236}">
                <a16:creationId xmlns:a16="http://schemas.microsoft.com/office/drawing/2014/main" id="{AC7232AC-12B0-45EF-9157-23C14EF8B8CA}"/>
              </a:ext>
            </a:extLst>
          </p:cNvPr>
          <p:cNvSpPr/>
          <p:nvPr/>
        </p:nvSpPr>
        <p:spPr>
          <a:xfrm>
            <a:off x="340376" y="638715"/>
            <a:ext cx="736630" cy="1"/>
          </a:xfrm>
          <a:prstGeom prst="line">
            <a:avLst/>
          </a:prstGeom>
          <a:ln w="76200">
            <a:solidFill>
              <a:srgbClr val="67A1DD"/>
            </a:solidFill>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spTree>
    <p:extLst>
      <p:ext uri="{BB962C8B-B14F-4D97-AF65-F5344CB8AC3E}">
        <p14:creationId xmlns:p14="http://schemas.microsoft.com/office/powerpoint/2010/main" val="26185606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pasted-image.pdf" descr="pasted-image.pdf"/>
          <p:cNvPicPr>
            <a:picLocks noChangeAspect="1"/>
          </p:cNvPicPr>
          <p:nvPr/>
        </p:nvPicPr>
        <p:blipFill>
          <a:blip r:embed="rId3">
            <a:extLst/>
          </a:blip>
          <a:stretch>
            <a:fillRect/>
          </a:stretch>
        </p:blipFill>
        <p:spPr>
          <a:xfrm>
            <a:off x="205144" y="4519998"/>
            <a:ext cx="961313" cy="464208"/>
          </a:xfrm>
          <a:prstGeom prst="rect">
            <a:avLst/>
          </a:prstGeom>
          <a:ln w="3175">
            <a:miter lim="400000"/>
          </a:ln>
        </p:spPr>
      </p:pic>
      <p:sp>
        <p:nvSpPr>
          <p:cNvPr id="439" name="Rectángulo"/>
          <p:cNvSpPr/>
          <p:nvPr/>
        </p:nvSpPr>
        <p:spPr>
          <a:xfrm>
            <a:off x="-9525" y="-11539"/>
            <a:ext cx="9163050" cy="127754"/>
          </a:xfrm>
          <a:prstGeom prst="rect">
            <a:avLst/>
          </a:prstGeom>
          <a:solidFill>
            <a:srgbClr val="67A1DD"/>
          </a:solidFill>
          <a:ln w="3175">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sp>
        <p:nvSpPr>
          <p:cNvPr id="460" name="Línea"/>
          <p:cNvSpPr/>
          <p:nvPr/>
        </p:nvSpPr>
        <p:spPr>
          <a:xfrm>
            <a:off x="8412825" y="4943475"/>
            <a:ext cx="736630" cy="0"/>
          </a:xfrm>
          <a:prstGeom prst="line">
            <a:avLst/>
          </a:prstGeom>
          <a:ln w="25400">
            <a:solidFill>
              <a:srgbClr val="67A1DD"/>
            </a:solidFill>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graphicFrame>
        <p:nvGraphicFramePr>
          <p:cNvPr id="12" name="Chart 11"/>
          <p:cNvGraphicFramePr/>
          <p:nvPr>
            <p:extLst/>
          </p:nvPr>
        </p:nvGraphicFramePr>
        <p:xfrm>
          <a:off x="388102" y="1149560"/>
          <a:ext cx="7631165" cy="3027072"/>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3102724" y="4585722"/>
            <a:ext cx="3124862" cy="230832"/>
          </a:xfrm>
          <a:prstGeom prst="rect">
            <a:avLst/>
          </a:prstGeom>
          <a:noFill/>
        </p:spPr>
        <p:txBody>
          <a:bodyPr wrap="square" rtlCol="0">
            <a:spAutoFit/>
          </a:bodyPr>
          <a:lstStyle/>
          <a:p>
            <a:r>
              <a:rPr lang="en-US" sz="900" dirty="0">
                <a:solidFill>
                  <a:srgbClr val="5B9BD5"/>
                </a:solidFill>
                <a:latin typeface="Helvetica" panose="020B0604020202020204" pitchFamily="34" charset="0"/>
                <a:cs typeface="Helvetica" panose="020B0604020202020204" pitchFamily="34" charset="0"/>
              </a:rPr>
              <a:t>Figure 3: Language of the courses – pilot 3</a:t>
            </a:r>
            <a:endParaRPr lang="bg-BG" sz="900" dirty="0">
              <a:solidFill>
                <a:srgbClr val="5B9BD5"/>
              </a:solidFill>
              <a:latin typeface="Helvetica" panose="020B0604020202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45E89DF6-0F5A-493B-B6DE-0C7BE4C5C121}"/>
              </a:ext>
            </a:extLst>
          </p:cNvPr>
          <p:cNvSpPr txBox="1"/>
          <p:nvPr/>
        </p:nvSpPr>
        <p:spPr>
          <a:xfrm>
            <a:off x="204536" y="279529"/>
            <a:ext cx="3812292" cy="33110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l"/>
            <a:r>
              <a:rPr lang="en-GB" sz="1800" b="1" dirty="0">
                <a:solidFill>
                  <a:srgbClr val="4276AA"/>
                </a:solidFill>
                <a:latin typeface="Helvetica" panose="020B0604020202020204" pitchFamily="34" charset="0"/>
                <a:cs typeface="Helvetica" panose="020B0604020202020204" pitchFamily="34" charset="0"/>
                <a:sym typeface="Helvetica Neue"/>
              </a:rPr>
              <a:t>Participants: language of </a:t>
            </a:r>
            <a:r>
              <a:rPr lang="en-GB" sz="1800" dirty="0">
                <a:solidFill>
                  <a:srgbClr val="4276AA"/>
                </a:solidFill>
                <a:latin typeface="Helvetica" panose="020B0604020202020204" pitchFamily="34" charset="0"/>
                <a:cs typeface="Helvetica" panose="020B0604020202020204" pitchFamily="34" charset="0"/>
              </a:rPr>
              <a:t>study</a:t>
            </a:r>
            <a:endParaRPr lang="en-GB" sz="1200" b="1" dirty="0">
              <a:solidFill>
                <a:srgbClr val="4276AA"/>
              </a:solidFill>
              <a:sym typeface="Helvetica Neue"/>
            </a:endParaRPr>
          </a:p>
        </p:txBody>
      </p:sp>
      <p:sp>
        <p:nvSpPr>
          <p:cNvPr id="10" name="Línea">
            <a:extLst>
              <a:ext uri="{FF2B5EF4-FFF2-40B4-BE49-F238E27FC236}">
                <a16:creationId xmlns:a16="http://schemas.microsoft.com/office/drawing/2014/main" id="{08647AEF-C643-4EF5-B418-629EC7B7ADDC}"/>
              </a:ext>
            </a:extLst>
          </p:cNvPr>
          <p:cNvSpPr/>
          <p:nvPr/>
        </p:nvSpPr>
        <p:spPr>
          <a:xfrm>
            <a:off x="340376" y="638715"/>
            <a:ext cx="736630" cy="1"/>
          </a:xfrm>
          <a:prstGeom prst="line">
            <a:avLst/>
          </a:prstGeom>
          <a:ln w="76200">
            <a:solidFill>
              <a:srgbClr val="67A1DD"/>
            </a:solidFill>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spTree>
    <p:extLst>
      <p:ext uri="{BB962C8B-B14F-4D97-AF65-F5344CB8AC3E}">
        <p14:creationId xmlns:p14="http://schemas.microsoft.com/office/powerpoint/2010/main" val="35309376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pasted-image.pdf" descr="pasted-image.pdf"/>
          <p:cNvPicPr>
            <a:picLocks noChangeAspect="1"/>
          </p:cNvPicPr>
          <p:nvPr/>
        </p:nvPicPr>
        <p:blipFill>
          <a:blip r:embed="rId3">
            <a:extLst/>
          </a:blip>
          <a:stretch>
            <a:fillRect/>
          </a:stretch>
        </p:blipFill>
        <p:spPr>
          <a:xfrm>
            <a:off x="205144" y="4519998"/>
            <a:ext cx="961313" cy="464208"/>
          </a:xfrm>
          <a:prstGeom prst="rect">
            <a:avLst/>
          </a:prstGeom>
          <a:ln w="3175">
            <a:miter lim="400000"/>
          </a:ln>
        </p:spPr>
      </p:pic>
      <p:sp>
        <p:nvSpPr>
          <p:cNvPr id="439" name="Rectángulo"/>
          <p:cNvSpPr/>
          <p:nvPr/>
        </p:nvSpPr>
        <p:spPr>
          <a:xfrm>
            <a:off x="-9525" y="-11539"/>
            <a:ext cx="9163050" cy="127754"/>
          </a:xfrm>
          <a:prstGeom prst="rect">
            <a:avLst/>
          </a:prstGeom>
          <a:solidFill>
            <a:srgbClr val="67A1DD"/>
          </a:solidFill>
          <a:ln w="3175">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sp>
        <p:nvSpPr>
          <p:cNvPr id="460" name="Línea"/>
          <p:cNvSpPr/>
          <p:nvPr/>
        </p:nvSpPr>
        <p:spPr>
          <a:xfrm>
            <a:off x="8412825" y="4943475"/>
            <a:ext cx="736630" cy="0"/>
          </a:xfrm>
          <a:prstGeom prst="line">
            <a:avLst/>
          </a:prstGeom>
          <a:ln w="25400">
            <a:solidFill>
              <a:srgbClr val="67A1DD"/>
            </a:solidFill>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sp>
        <p:nvSpPr>
          <p:cNvPr id="13" name="Línea"/>
          <p:cNvSpPr/>
          <p:nvPr/>
        </p:nvSpPr>
        <p:spPr>
          <a:xfrm>
            <a:off x="4298833" y="785325"/>
            <a:ext cx="736630" cy="1"/>
          </a:xfrm>
          <a:prstGeom prst="line">
            <a:avLst/>
          </a:prstGeom>
          <a:ln w="76200">
            <a:solidFill>
              <a:srgbClr val="67A1DD"/>
            </a:solidFill>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sp>
        <p:nvSpPr>
          <p:cNvPr id="17" name="Pentagon 16"/>
          <p:cNvSpPr/>
          <p:nvPr/>
        </p:nvSpPr>
        <p:spPr>
          <a:xfrm>
            <a:off x="145532" y="2085763"/>
            <a:ext cx="2413397" cy="1015663"/>
          </a:xfrm>
          <a:prstGeom prst="homePlate">
            <a:avLst/>
          </a:prstGeom>
          <a:solidFill>
            <a:srgbClr val="BAE2FB"/>
          </a:solidFill>
          <a:ln>
            <a:solidFill>
              <a:schemeClr val="bg1"/>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en-GB" sz="1200" dirty="0">
                <a:latin typeface="Arial" panose="020B0604020202020204" pitchFamily="34" charset="0"/>
                <a:ea typeface="Calibri" panose="020F0502020204030204" pitchFamily="34" charset="0"/>
              </a:rPr>
              <a:t>We collected data on </a:t>
            </a:r>
            <a:r>
              <a:rPr lang="en-GB" sz="1200" b="1" dirty="0">
                <a:latin typeface="Arial" panose="020B0604020202020204" pitchFamily="34" charset="0"/>
                <a:ea typeface="Calibri" panose="020F0502020204030204" pitchFamily="34" charset="0"/>
              </a:rPr>
              <a:t>532 activities</a:t>
            </a:r>
            <a:r>
              <a:rPr lang="en-GB" sz="1200" dirty="0">
                <a:latin typeface="Arial" panose="020B0604020202020204" pitchFamily="34" charset="0"/>
                <a:ea typeface="Calibri" panose="020F0502020204030204" pitchFamily="34" charset="0"/>
              </a:rPr>
              <a:t> (274 in pilot 3A and 258 in pilot 3B) in </a:t>
            </a:r>
            <a:r>
              <a:rPr lang="en-GB" sz="1200" b="1" dirty="0">
                <a:latin typeface="Arial" panose="020B0604020202020204" pitchFamily="34" charset="0"/>
                <a:ea typeface="Calibri" panose="020F0502020204030204" pitchFamily="34" charset="0"/>
              </a:rPr>
              <a:t>310 courses</a:t>
            </a:r>
            <a:r>
              <a:rPr lang="en-GB" sz="1200" dirty="0">
                <a:latin typeface="Arial" panose="020B0604020202020204" pitchFamily="34" charset="0"/>
                <a:ea typeface="Calibri" panose="020F0502020204030204" pitchFamily="34" charset="0"/>
              </a:rPr>
              <a:t> (144 in pilot 3A and 166 in pilot 3B).</a:t>
            </a:r>
            <a:endParaRPr lang="bg-BG" sz="1200" dirty="0"/>
          </a:p>
        </p:txBody>
      </p:sp>
      <p:sp>
        <p:nvSpPr>
          <p:cNvPr id="35" name="Rectangle 21"/>
          <p:cNvSpPr>
            <a:spLocks noChangeArrowheads="1"/>
          </p:cNvSpPr>
          <p:nvPr/>
        </p:nvSpPr>
        <p:spPr bwMode="auto">
          <a:xfrm>
            <a:off x="2653904" y="1226859"/>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spcBef>
                <a:spcPct val="0"/>
              </a:spcBef>
              <a:spcAft>
                <a:spcPct val="0"/>
              </a:spcAft>
            </a:pPr>
            <a:br>
              <a:rPr lang="bg-BG" altLang="bg-BG">
                <a:latin typeface="Arial" panose="020B0604020202020204" pitchFamily="34" charset="0"/>
              </a:rPr>
            </a:br>
            <a:endParaRPr lang="bg-BG" altLang="bg-BG">
              <a:latin typeface="Arial" panose="020B0604020202020204" pitchFamily="34" charset="0"/>
            </a:endParaRPr>
          </a:p>
        </p:txBody>
      </p:sp>
      <p:graphicFrame>
        <p:nvGraphicFramePr>
          <p:cNvPr id="38" name="Table 37"/>
          <p:cNvGraphicFramePr>
            <a:graphicFrameLocks noGrp="1"/>
          </p:cNvGraphicFramePr>
          <p:nvPr>
            <p:extLst/>
          </p:nvPr>
        </p:nvGraphicFramePr>
        <p:xfrm>
          <a:off x="2841663" y="457155"/>
          <a:ext cx="6165177" cy="4432685"/>
        </p:xfrm>
        <a:graphic>
          <a:graphicData uri="http://schemas.openxmlformats.org/drawingml/2006/table">
            <a:tbl>
              <a:tblPr/>
              <a:tblGrid>
                <a:gridCol w="2564066">
                  <a:extLst>
                    <a:ext uri="{9D8B030D-6E8A-4147-A177-3AD203B41FA5}">
                      <a16:colId xmlns:a16="http://schemas.microsoft.com/office/drawing/2014/main" val="20000"/>
                    </a:ext>
                  </a:extLst>
                </a:gridCol>
                <a:gridCol w="2727746">
                  <a:extLst>
                    <a:ext uri="{9D8B030D-6E8A-4147-A177-3AD203B41FA5}">
                      <a16:colId xmlns:a16="http://schemas.microsoft.com/office/drawing/2014/main" val="20001"/>
                    </a:ext>
                  </a:extLst>
                </a:gridCol>
                <a:gridCol w="873365">
                  <a:extLst>
                    <a:ext uri="{9D8B030D-6E8A-4147-A177-3AD203B41FA5}">
                      <a16:colId xmlns:a16="http://schemas.microsoft.com/office/drawing/2014/main" val="20002"/>
                    </a:ext>
                  </a:extLst>
                </a:gridCol>
              </a:tblGrid>
              <a:tr h="325553">
                <a:tc>
                  <a:txBody>
                    <a:bodyPr/>
                    <a:lstStyle/>
                    <a:p>
                      <a:pPr algn="l" fontAlgn="ctr"/>
                      <a:r>
                        <a:rPr lang="en-GB" sz="1200" b="1" i="0" u="none" strike="noStrike" dirty="0">
                          <a:solidFill>
                            <a:schemeClr val="bg1"/>
                          </a:solidFill>
                          <a:effectLst/>
                          <a:latin typeface="Helvetica" panose="020B0604020202020204" pitchFamily="34" charset="0"/>
                          <a:cs typeface="Helvetica" panose="020B0604020202020204" pitchFamily="34" charset="0"/>
                        </a:rPr>
                        <a:t>Query</a:t>
                      </a:r>
                      <a:endParaRPr lang="bg-BG" sz="1200" b="1" i="0" u="none" strike="noStrike" dirty="0">
                        <a:solidFill>
                          <a:schemeClr val="bg1"/>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a:noFill/>
                    </a:lnT>
                    <a:lnB w="12700" cap="flat" cmpd="sng" algn="ctr">
                      <a:solidFill>
                        <a:srgbClr val="84B3DF"/>
                      </a:solidFill>
                      <a:prstDash val="solid"/>
                      <a:round/>
                      <a:headEnd type="none" w="med" len="med"/>
                      <a:tailEnd type="none" w="med" len="med"/>
                    </a:lnB>
                    <a:solidFill>
                      <a:schemeClr val="accent1"/>
                    </a:solidFill>
                  </a:tcPr>
                </a:tc>
                <a:tc>
                  <a:txBody>
                    <a:bodyPr/>
                    <a:lstStyle/>
                    <a:p>
                      <a:pPr algn="l" fontAlgn="ctr"/>
                      <a:r>
                        <a:rPr lang="en-GB" sz="1200" b="1" i="0" u="none" strike="noStrike" dirty="0">
                          <a:solidFill>
                            <a:srgbClr val="FFFFFF"/>
                          </a:solidFill>
                          <a:effectLst/>
                          <a:latin typeface="Helvetica" panose="020B0604020202020204" pitchFamily="34" charset="0"/>
                          <a:cs typeface="Helvetica" panose="020B0604020202020204" pitchFamily="34" charset="0"/>
                        </a:rPr>
                        <a:t>Response</a:t>
                      </a:r>
                      <a:endParaRPr lang="bg-BG" sz="1200" b="1" i="0" u="none" strike="noStrike" dirty="0">
                        <a:solidFill>
                          <a:srgbClr val="FFFFFF"/>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5B9BD5"/>
                    </a:solidFill>
                  </a:tcPr>
                </a:tc>
                <a:tc>
                  <a:txBody>
                    <a:bodyPr/>
                    <a:lstStyle/>
                    <a:p>
                      <a:pPr algn="l" fontAlgn="ctr"/>
                      <a:r>
                        <a:rPr lang="en-GB" sz="1100" b="1" i="0" u="none" strike="noStrike" dirty="0">
                          <a:solidFill>
                            <a:srgbClr val="FFFFFF"/>
                          </a:solidFill>
                          <a:effectLst/>
                          <a:latin typeface="Helvetica" panose="020B0604020202020204" pitchFamily="34" charset="0"/>
                          <a:cs typeface="Helvetica" panose="020B0604020202020204" pitchFamily="34" charset="0"/>
                        </a:rPr>
                        <a:t>% of student-activities</a:t>
                      </a:r>
                      <a:endParaRPr lang="bg-BG" sz="1100" b="1" i="0" u="none" strike="noStrike" dirty="0">
                        <a:solidFill>
                          <a:srgbClr val="FFFFFF"/>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5B9BD5"/>
                    </a:solidFill>
                  </a:tcPr>
                </a:tc>
                <a:extLst>
                  <a:ext uri="{0D108BD9-81ED-4DB2-BD59-A6C34878D82A}">
                    <a16:rowId xmlns:a16="http://schemas.microsoft.com/office/drawing/2014/main" val="10000"/>
                  </a:ext>
                </a:extLst>
              </a:tr>
              <a:tr h="188393">
                <a:tc rowSpan="5">
                  <a:txBody>
                    <a:bodyPr/>
                    <a:lstStyle/>
                    <a:p>
                      <a:pPr algn="l" fontAlgn="ctr"/>
                      <a:r>
                        <a:rPr lang="en-GB" sz="1200" b="0" i="0" u="none" strike="noStrike" dirty="0">
                          <a:solidFill>
                            <a:srgbClr val="000000"/>
                          </a:solidFill>
                          <a:effectLst/>
                          <a:latin typeface="Helvetica" panose="020B0604020202020204" pitchFamily="34" charset="0"/>
                          <a:cs typeface="Helvetica" panose="020B0604020202020204" pitchFamily="34" charset="0"/>
                        </a:rPr>
                        <a:t>How was the assessment used?</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l" fontAlgn="ctr"/>
                      <a:r>
                        <a:rPr lang="en-GB" sz="1200" b="0" i="0" u="none" strike="noStrike">
                          <a:solidFill>
                            <a:srgbClr val="000000"/>
                          </a:solidFill>
                          <a:effectLst/>
                          <a:latin typeface="Helvetica" panose="020B0604020202020204" pitchFamily="34" charset="0"/>
                          <a:cs typeface="Helvetica" panose="020B0604020202020204" pitchFamily="34" charset="0"/>
                        </a:rPr>
                        <a:t>Diagnostic</a:t>
                      </a:r>
                      <a:endParaRPr lang="bg-BG" sz="1200" b="0" i="0" u="none" strike="noStrike">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ctr" fontAlgn="ctr"/>
                      <a:r>
                        <a:rPr lang="en-GB" sz="1200" b="0" i="0" u="none" strike="noStrike" dirty="0">
                          <a:solidFill>
                            <a:srgbClr val="000000"/>
                          </a:solidFill>
                          <a:effectLst/>
                          <a:latin typeface="Helvetica" panose="020B0604020202020204" pitchFamily="34" charset="0"/>
                          <a:cs typeface="Helvetica" panose="020B0604020202020204" pitchFamily="34" charset="0"/>
                        </a:rPr>
                        <a:t>1%</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extLst>
                  <a:ext uri="{0D108BD9-81ED-4DB2-BD59-A6C34878D82A}">
                    <a16:rowId xmlns:a16="http://schemas.microsoft.com/office/drawing/2014/main" val="10001"/>
                  </a:ext>
                </a:extLst>
              </a:tr>
              <a:tr h="188393">
                <a:tc vMerge="1">
                  <a:txBody>
                    <a:bodyPr/>
                    <a:lstStyle/>
                    <a:p>
                      <a:pPr algn="l" fontAlgn="ctr"/>
                      <a:endParaRPr lang="bg-BG" sz="1600" b="0" i="0" u="none" strike="noStrike" dirty="0">
                        <a:solidFill>
                          <a:srgbClr val="000000"/>
                        </a:solidFill>
                        <a:effectLst/>
                        <a:latin typeface="Helvetica" panose="020B0604020202020204" pitchFamily="34" charset="0"/>
                        <a:cs typeface="Helvetica" panose="020B0604020202020204" pitchFamily="34" charset="0"/>
                      </a:endParaRPr>
                    </a:p>
                  </a:txBody>
                  <a:tcPr marL="7350" marR="7350" marT="7350"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l" fontAlgn="ctr"/>
                      <a:r>
                        <a:rPr lang="en-GB" sz="1200" b="0" i="0" u="none" strike="noStrike">
                          <a:solidFill>
                            <a:srgbClr val="000000"/>
                          </a:solidFill>
                          <a:effectLst/>
                          <a:latin typeface="Helvetica" panose="020B0604020202020204" pitchFamily="34" charset="0"/>
                          <a:cs typeface="Helvetica" panose="020B0604020202020204" pitchFamily="34" charset="0"/>
                        </a:rPr>
                        <a:t>Formative</a:t>
                      </a:r>
                      <a:endParaRPr lang="bg-BG" sz="1200" b="0" i="0" u="none" strike="noStrike">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Helvetica" panose="020B0604020202020204" pitchFamily="34" charset="0"/>
                          <a:cs typeface="Helvetica" panose="020B0604020202020204" pitchFamily="34" charset="0"/>
                        </a:rPr>
                        <a:t>22%</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tcPr>
                </a:tc>
                <a:extLst>
                  <a:ext uri="{0D108BD9-81ED-4DB2-BD59-A6C34878D82A}">
                    <a16:rowId xmlns:a16="http://schemas.microsoft.com/office/drawing/2014/main" val="10002"/>
                  </a:ext>
                </a:extLst>
              </a:tr>
              <a:tr h="188393">
                <a:tc vMerge="1">
                  <a:txBody>
                    <a:bodyPr/>
                    <a:lstStyle/>
                    <a:p>
                      <a:pPr algn="l" fontAlgn="ctr"/>
                      <a:endParaRPr lang="bg-BG" sz="1600" b="0" i="0" u="none" strike="noStrike" dirty="0">
                        <a:solidFill>
                          <a:srgbClr val="000000"/>
                        </a:solidFill>
                        <a:effectLst/>
                        <a:latin typeface="Helvetica" panose="020B0604020202020204" pitchFamily="34" charset="0"/>
                        <a:cs typeface="Helvetica" panose="020B0604020202020204" pitchFamily="34" charset="0"/>
                      </a:endParaRPr>
                    </a:p>
                  </a:txBody>
                  <a:tcPr marL="7350" marR="7350" marT="7350"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l" fontAlgn="ctr"/>
                      <a:r>
                        <a:rPr lang="en-GB" sz="1200" b="1" i="0" u="none" strike="noStrike" dirty="0">
                          <a:solidFill>
                            <a:srgbClr val="000000"/>
                          </a:solidFill>
                          <a:effectLst/>
                          <a:latin typeface="Helvetica" panose="020B0604020202020204" pitchFamily="34" charset="0"/>
                          <a:cs typeface="Helvetica" panose="020B0604020202020204" pitchFamily="34" charset="0"/>
                        </a:rPr>
                        <a:t>Formative &amp; summative</a:t>
                      </a:r>
                      <a:endParaRPr lang="bg-BG" sz="1200" b="1"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ctr" fontAlgn="ctr"/>
                      <a:r>
                        <a:rPr lang="en-GB" sz="1200" b="1" i="0" u="none" strike="noStrike" dirty="0">
                          <a:solidFill>
                            <a:srgbClr val="000000"/>
                          </a:solidFill>
                          <a:effectLst/>
                          <a:latin typeface="Helvetica" panose="020B0604020202020204" pitchFamily="34" charset="0"/>
                          <a:cs typeface="Helvetica" panose="020B0604020202020204" pitchFamily="34" charset="0"/>
                        </a:rPr>
                        <a:t>58%</a:t>
                      </a:r>
                      <a:endParaRPr lang="bg-BG" sz="1200" b="1"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extLst>
                  <a:ext uri="{0D108BD9-81ED-4DB2-BD59-A6C34878D82A}">
                    <a16:rowId xmlns:a16="http://schemas.microsoft.com/office/drawing/2014/main" val="10003"/>
                  </a:ext>
                </a:extLst>
              </a:tr>
              <a:tr h="188393">
                <a:tc vMerge="1">
                  <a:txBody>
                    <a:bodyPr/>
                    <a:lstStyle/>
                    <a:p>
                      <a:pPr algn="l" fontAlgn="ctr"/>
                      <a:endParaRPr lang="bg-BG" sz="1600" b="0" i="0" u="none" strike="noStrike" dirty="0">
                        <a:solidFill>
                          <a:srgbClr val="000000"/>
                        </a:solidFill>
                        <a:effectLst/>
                        <a:latin typeface="Helvetica" panose="020B0604020202020204" pitchFamily="34" charset="0"/>
                        <a:cs typeface="Helvetica" panose="020B0604020202020204" pitchFamily="34" charset="0"/>
                      </a:endParaRPr>
                    </a:p>
                  </a:txBody>
                  <a:tcPr marL="7350" marR="7350" marT="7350"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l" fontAlgn="ctr"/>
                      <a:r>
                        <a:rPr lang="en-GB" sz="1200" b="0" i="0" u="none" strike="noStrike">
                          <a:solidFill>
                            <a:srgbClr val="000000"/>
                          </a:solidFill>
                          <a:effectLst/>
                          <a:latin typeface="Helvetica" panose="020B0604020202020204" pitchFamily="34" charset="0"/>
                          <a:cs typeface="Helvetica" panose="020B0604020202020204" pitchFamily="34" charset="0"/>
                        </a:rPr>
                        <a:t>Summative</a:t>
                      </a:r>
                      <a:endParaRPr lang="bg-BG" sz="1200" b="0" i="0" u="none" strike="noStrike">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Helvetica" panose="020B0604020202020204" pitchFamily="34" charset="0"/>
                          <a:cs typeface="Helvetica" panose="020B0604020202020204" pitchFamily="34" charset="0"/>
                        </a:rPr>
                        <a:t>11%</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tcPr>
                </a:tc>
                <a:extLst>
                  <a:ext uri="{0D108BD9-81ED-4DB2-BD59-A6C34878D82A}">
                    <a16:rowId xmlns:a16="http://schemas.microsoft.com/office/drawing/2014/main" val="10004"/>
                  </a:ext>
                </a:extLst>
              </a:tr>
              <a:tr h="188393">
                <a:tc vMerge="1">
                  <a:txBody>
                    <a:bodyPr/>
                    <a:lstStyle/>
                    <a:p>
                      <a:pPr algn="l" fontAlgn="ctr"/>
                      <a:endParaRPr lang="bg-BG" sz="1600" b="0" i="0" u="none" strike="noStrike" dirty="0">
                        <a:solidFill>
                          <a:srgbClr val="000000"/>
                        </a:solidFill>
                        <a:effectLst/>
                        <a:latin typeface="Helvetica" panose="020B0604020202020204" pitchFamily="34" charset="0"/>
                        <a:cs typeface="Helvetica" panose="020B0604020202020204" pitchFamily="34" charset="0"/>
                      </a:endParaRPr>
                    </a:p>
                  </a:txBody>
                  <a:tcPr marL="7350" marR="7350" marT="7350"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l" fontAlgn="ctr"/>
                      <a:r>
                        <a:rPr lang="en-GB" sz="1200" b="0" i="0" u="none" strike="noStrike">
                          <a:solidFill>
                            <a:srgbClr val="000000"/>
                          </a:solidFill>
                          <a:effectLst/>
                          <a:latin typeface="Helvetica" panose="020B0604020202020204" pitchFamily="34" charset="0"/>
                          <a:cs typeface="Helvetica" panose="020B0604020202020204" pitchFamily="34" charset="0"/>
                        </a:rPr>
                        <a:t>N/A</a:t>
                      </a:r>
                      <a:endParaRPr lang="bg-BG" sz="1200" b="0" i="0" u="none" strike="noStrike">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ctr" fontAlgn="ctr"/>
                      <a:r>
                        <a:rPr lang="en-GB" sz="1200" b="0" i="0" u="none" strike="noStrike">
                          <a:solidFill>
                            <a:srgbClr val="000000"/>
                          </a:solidFill>
                          <a:effectLst/>
                          <a:latin typeface="Helvetica" panose="020B0604020202020204" pitchFamily="34" charset="0"/>
                          <a:cs typeface="Helvetica" panose="020B0604020202020204" pitchFamily="34" charset="0"/>
                        </a:rPr>
                        <a:t>8%</a:t>
                      </a:r>
                      <a:endParaRPr lang="bg-BG" sz="1200" b="0" i="0" u="none" strike="noStrike">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extLst>
                  <a:ext uri="{0D108BD9-81ED-4DB2-BD59-A6C34878D82A}">
                    <a16:rowId xmlns:a16="http://schemas.microsoft.com/office/drawing/2014/main" val="10005"/>
                  </a:ext>
                </a:extLst>
              </a:tr>
              <a:tr h="188393">
                <a:tc rowSpan="2">
                  <a:txBody>
                    <a:bodyPr/>
                    <a:lstStyle/>
                    <a:p>
                      <a:pPr algn="l" fontAlgn="ctr"/>
                      <a:r>
                        <a:rPr lang="en-GB" sz="1200" b="0" i="0" u="none" strike="noStrike" dirty="0">
                          <a:solidFill>
                            <a:schemeClr val="bg1"/>
                          </a:solidFill>
                          <a:effectLst/>
                          <a:latin typeface="Helvetica" panose="020B0604020202020204" pitchFamily="34" charset="0"/>
                          <a:cs typeface="Helvetica" panose="020B0604020202020204" pitchFamily="34" charset="0"/>
                        </a:rPr>
                        <a:t>Was the assessment supervised?</a:t>
                      </a:r>
                      <a:endParaRPr lang="bg-BG" sz="1200" b="0" i="0" u="none" strike="noStrike" dirty="0">
                        <a:solidFill>
                          <a:schemeClr val="bg1"/>
                        </a:solidFill>
                        <a:effectLst/>
                        <a:latin typeface="Helvetica" panose="020B0604020202020204" pitchFamily="34" charset="0"/>
                        <a:cs typeface="Helvetica" panose="020B0604020202020204" pitchFamily="34" charset="0"/>
                      </a:endParaRPr>
                    </a:p>
                    <a:p>
                      <a:pPr algn="l" fontAlgn="ctr"/>
                      <a:r>
                        <a:rPr lang="bg-BG" sz="1200" b="0" i="0" u="none" strike="noStrike" dirty="0">
                          <a:solidFill>
                            <a:srgbClr val="000000"/>
                          </a:solidFill>
                          <a:effectLst/>
                          <a:latin typeface="Helvetica" panose="020B0604020202020204" pitchFamily="34" charset="0"/>
                          <a:cs typeface="Helvetica" panose="020B0604020202020204" pitchFamily="34" charset="0"/>
                        </a:rPr>
                        <a:t> </a:t>
                      </a: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chemeClr val="accent1"/>
                    </a:solidFill>
                  </a:tcPr>
                </a:tc>
                <a:tc>
                  <a:txBody>
                    <a:bodyPr/>
                    <a:lstStyle/>
                    <a:p>
                      <a:pPr algn="l" fontAlgn="ctr"/>
                      <a:r>
                        <a:rPr lang="en-GB" sz="1200" b="0" i="0" u="none" strike="noStrike" dirty="0">
                          <a:solidFill>
                            <a:srgbClr val="000000"/>
                          </a:solidFill>
                          <a:effectLst/>
                          <a:latin typeface="Helvetica" panose="020B0604020202020204" pitchFamily="34" charset="0"/>
                          <a:cs typeface="Helvetica" panose="020B0604020202020204" pitchFamily="34" charset="0"/>
                        </a:rPr>
                        <a:t>Supervised </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Helvetica" panose="020B0604020202020204" pitchFamily="34" charset="0"/>
                          <a:cs typeface="Helvetica" panose="020B0604020202020204" pitchFamily="34" charset="0"/>
                        </a:rPr>
                        <a:t>12%</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tcPr>
                </a:tc>
                <a:extLst>
                  <a:ext uri="{0D108BD9-81ED-4DB2-BD59-A6C34878D82A}">
                    <a16:rowId xmlns:a16="http://schemas.microsoft.com/office/drawing/2014/main" val="10006"/>
                  </a:ext>
                </a:extLst>
              </a:tr>
              <a:tr h="188393">
                <a:tc vMerge="1">
                  <a:txBody>
                    <a:bodyPr/>
                    <a:lstStyle/>
                    <a:p>
                      <a:pPr algn="l" fontAlgn="ctr"/>
                      <a:endParaRPr lang="bg-BG" sz="1600" b="0" i="0" u="none" strike="noStrike" dirty="0">
                        <a:solidFill>
                          <a:srgbClr val="000000"/>
                        </a:solidFill>
                        <a:effectLst/>
                        <a:latin typeface="Helvetica" panose="020B0604020202020204" pitchFamily="34" charset="0"/>
                        <a:cs typeface="Helvetica" panose="020B0604020202020204" pitchFamily="34" charset="0"/>
                      </a:endParaRPr>
                    </a:p>
                  </a:txBody>
                  <a:tcPr marL="7350" marR="7350" marT="7350"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chemeClr val="accent1"/>
                    </a:solidFill>
                  </a:tcPr>
                </a:tc>
                <a:tc>
                  <a:txBody>
                    <a:bodyPr/>
                    <a:lstStyle/>
                    <a:p>
                      <a:pPr algn="l" fontAlgn="ctr"/>
                      <a:r>
                        <a:rPr lang="en-GB" sz="1200" b="1" i="0" u="none" strike="noStrike" dirty="0">
                          <a:solidFill>
                            <a:srgbClr val="000000"/>
                          </a:solidFill>
                          <a:effectLst/>
                          <a:latin typeface="Helvetica" panose="020B0604020202020204" pitchFamily="34" charset="0"/>
                          <a:cs typeface="Helvetica" panose="020B0604020202020204" pitchFamily="34" charset="0"/>
                        </a:rPr>
                        <a:t>Unsupervised </a:t>
                      </a:r>
                      <a:endParaRPr lang="bg-BG" sz="1200" b="1"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ctr" fontAlgn="ctr"/>
                      <a:r>
                        <a:rPr lang="en-GB" sz="1200" b="1" i="0" u="none" strike="noStrike" dirty="0">
                          <a:solidFill>
                            <a:srgbClr val="000000"/>
                          </a:solidFill>
                          <a:effectLst/>
                          <a:latin typeface="Helvetica" panose="020B0604020202020204" pitchFamily="34" charset="0"/>
                          <a:cs typeface="Helvetica" panose="020B0604020202020204" pitchFamily="34" charset="0"/>
                        </a:rPr>
                        <a:t>88%</a:t>
                      </a:r>
                      <a:endParaRPr lang="bg-BG" sz="1200" b="1"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extLst>
                  <a:ext uri="{0D108BD9-81ED-4DB2-BD59-A6C34878D82A}">
                    <a16:rowId xmlns:a16="http://schemas.microsoft.com/office/drawing/2014/main" val="10007"/>
                  </a:ext>
                </a:extLst>
              </a:tr>
              <a:tr h="245893">
                <a:tc rowSpan="3">
                  <a:txBody>
                    <a:bodyPr/>
                    <a:lstStyle/>
                    <a:p>
                      <a:pPr algn="l" fontAlgn="ctr"/>
                      <a:r>
                        <a:rPr lang="en-GB" sz="1200" b="0" i="0" u="none" strike="noStrike" dirty="0">
                          <a:solidFill>
                            <a:srgbClr val="000000"/>
                          </a:solidFill>
                          <a:effectLst/>
                          <a:latin typeface="Helvetica" panose="020B0604020202020204" pitchFamily="34" charset="0"/>
                          <a:cs typeface="Helvetica" panose="020B0604020202020204" pitchFamily="34" charset="0"/>
                        </a:rPr>
                        <a:t>Was the assessment individual or collaborative?</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chemeClr val="bg1"/>
                    </a:solidFill>
                  </a:tcPr>
                </a:tc>
                <a:tc>
                  <a:txBody>
                    <a:bodyPr/>
                    <a:lstStyle/>
                    <a:p>
                      <a:pPr algn="l" fontAlgn="ctr"/>
                      <a:r>
                        <a:rPr lang="en-GB" sz="1200" b="0" i="0" u="none" strike="noStrike">
                          <a:solidFill>
                            <a:srgbClr val="000000"/>
                          </a:solidFill>
                          <a:effectLst/>
                          <a:latin typeface="Helvetica" panose="020B0604020202020204" pitchFamily="34" charset="0"/>
                          <a:cs typeface="Helvetica" panose="020B0604020202020204" pitchFamily="34" charset="0"/>
                        </a:rPr>
                        <a:t>Collaborative</a:t>
                      </a:r>
                      <a:endParaRPr lang="bg-BG" sz="1200" b="0" i="0" u="none" strike="noStrike">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Helvetica" panose="020B0604020202020204" pitchFamily="34" charset="0"/>
                          <a:cs typeface="Helvetica" panose="020B0604020202020204" pitchFamily="34" charset="0"/>
                        </a:rPr>
                        <a:t>2%</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tcPr>
                </a:tc>
                <a:extLst>
                  <a:ext uri="{0D108BD9-81ED-4DB2-BD59-A6C34878D82A}">
                    <a16:rowId xmlns:a16="http://schemas.microsoft.com/office/drawing/2014/main" val="10008"/>
                  </a:ext>
                </a:extLst>
              </a:tr>
              <a:tr h="188393">
                <a:tc vMerge="1">
                  <a:txBody>
                    <a:bodyPr/>
                    <a:lstStyle/>
                    <a:p>
                      <a:pPr algn="l" fontAlgn="ctr"/>
                      <a:endParaRPr lang="bg-BG" sz="1600" b="0" i="0" u="none" strike="noStrike" dirty="0">
                        <a:solidFill>
                          <a:srgbClr val="000000"/>
                        </a:solidFill>
                        <a:effectLst/>
                        <a:latin typeface="Helvetica" panose="020B0604020202020204" pitchFamily="34" charset="0"/>
                        <a:cs typeface="Helvetica" panose="020B0604020202020204" pitchFamily="34" charset="0"/>
                      </a:endParaRPr>
                    </a:p>
                  </a:txBody>
                  <a:tcPr marL="7350" marR="7350" marT="7350"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l" fontAlgn="ctr"/>
                      <a:r>
                        <a:rPr lang="en-GB" sz="1200" b="1" i="0" u="none" strike="noStrike" dirty="0">
                          <a:solidFill>
                            <a:srgbClr val="000000"/>
                          </a:solidFill>
                          <a:effectLst/>
                          <a:latin typeface="Helvetica" panose="020B0604020202020204" pitchFamily="34" charset="0"/>
                          <a:cs typeface="Helvetica" panose="020B0604020202020204" pitchFamily="34" charset="0"/>
                        </a:rPr>
                        <a:t>Individual</a:t>
                      </a:r>
                      <a:endParaRPr lang="bg-BG" sz="1200" b="1"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ctr" fontAlgn="ctr"/>
                      <a:r>
                        <a:rPr lang="en-GB" sz="1200" b="1" i="0" u="none" strike="noStrike" dirty="0">
                          <a:solidFill>
                            <a:srgbClr val="000000"/>
                          </a:solidFill>
                          <a:effectLst/>
                          <a:latin typeface="Helvetica" panose="020B0604020202020204" pitchFamily="34" charset="0"/>
                          <a:cs typeface="Helvetica" panose="020B0604020202020204" pitchFamily="34" charset="0"/>
                        </a:rPr>
                        <a:t>94%</a:t>
                      </a:r>
                      <a:endParaRPr lang="bg-BG" sz="1200" b="1"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extLst>
                  <a:ext uri="{0D108BD9-81ED-4DB2-BD59-A6C34878D82A}">
                    <a16:rowId xmlns:a16="http://schemas.microsoft.com/office/drawing/2014/main" val="10009"/>
                  </a:ext>
                </a:extLst>
              </a:tr>
              <a:tr h="245893">
                <a:tc vMerge="1">
                  <a:txBody>
                    <a:bodyPr/>
                    <a:lstStyle/>
                    <a:p>
                      <a:pPr algn="l" fontAlgn="ctr"/>
                      <a:endParaRPr lang="bg-BG" sz="1600" b="0" i="0" u="none" strike="noStrike" dirty="0">
                        <a:solidFill>
                          <a:srgbClr val="000000"/>
                        </a:solidFill>
                        <a:effectLst/>
                        <a:latin typeface="Helvetica" panose="020B0604020202020204" pitchFamily="34" charset="0"/>
                        <a:cs typeface="Helvetica" panose="020B0604020202020204" pitchFamily="34" charset="0"/>
                      </a:endParaRPr>
                    </a:p>
                  </a:txBody>
                  <a:tcPr marL="7350" marR="7350" marT="7350"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l" fontAlgn="ctr"/>
                      <a:r>
                        <a:rPr lang="en-GB" sz="1200" b="0" i="0" u="none" strike="noStrike">
                          <a:solidFill>
                            <a:srgbClr val="000000"/>
                          </a:solidFill>
                          <a:effectLst/>
                          <a:latin typeface="Helvetica" panose="020B0604020202020204" pitchFamily="34" charset="0"/>
                          <a:cs typeface="Helvetica" panose="020B0604020202020204" pitchFamily="34" charset="0"/>
                        </a:rPr>
                        <a:t>Individual &amp; collaborative</a:t>
                      </a:r>
                      <a:endParaRPr lang="bg-BG" sz="1200" b="0" i="0" u="none" strike="noStrike">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Helvetica" panose="020B0604020202020204" pitchFamily="34" charset="0"/>
                          <a:cs typeface="Helvetica" panose="020B0604020202020204" pitchFamily="34" charset="0"/>
                        </a:rPr>
                        <a:t>4%</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tcPr>
                </a:tc>
                <a:extLst>
                  <a:ext uri="{0D108BD9-81ED-4DB2-BD59-A6C34878D82A}">
                    <a16:rowId xmlns:a16="http://schemas.microsoft.com/office/drawing/2014/main" val="10010"/>
                  </a:ext>
                </a:extLst>
              </a:tr>
              <a:tr h="245893">
                <a:tc rowSpan="3">
                  <a:txBody>
                    <a:bodyPr/>
                    <a:lstStyle/>
                    <a:p>
                      <a:pPr algn="l" fontAlgn="ctr"/>
                      <a:r>
                        <a:rPr lang="en-GB" sz="1200" b="0" i="0" u="none" strike="noStrike" dirty="0">
                          <a:solidFill>
                            <a:srgbClr val="000000"/>
                          </a:solidFill>
                          <a:effectLst/>
                          <a:latin typeface="Helvetica" panose="020B0604020202020204" pitchFamily="34" charset="0"/>
                          <a:cs typeface="Helvetica" panose="020B0604020202020204" pitchFamily="34" charset="0"/>
                        </a:rPr>
                        <a:t>What was the type of response required in the assessment activity?</a:t>
                      </a:r>
                      <a:r>
                        <a:rPr lang="bg-BG" sz="1200" b="0" i="0" u="none" strike="noStrike" dirty="0">
                          <a:solidFill>
                            <a:srgbClr val="000000"/>
                          </a:solidFill>
                          <a:effectLst/>
                          <a:latin typeface="Helvetica" panose="020B0604020202020204" pitchFamily="34" charset="0"/>
                          <a:cs typeface="Helvetica" panose="020B0604020202020204" pitchFamily="34" charset="0"/>
                        </a:rPr>
                        <a:t> </a:t>
                      </a: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l" fontAlgn="ctr"/>
                      <a:r>
                        <a:rPr lang="en-GB" sz="1200" b="0" i="0" u="none" strike="noStrike" dirty="0">
                          <a:solidFill>
                            <a:srgbClr val="000000"/>
                          </a:solidFill>
                          <a:effectLst/>
                          <a:latin typeface="Helvetica" panose="020B0604020202020204" pitchFamily="34" charset="0"/>
                          <a:cs typeface="Helvetica" panose="020B0604020202020204" pitchFamily="34" charset="0"/>
                        </a:rPr>
                        <a:t>Select answer</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ctr" fontAlgn="ctr"/>
                      <a:r>
                        <a:rPr lang="en-GB" sz="1200" b="0" i="0" u="none" strike="noStrike" dirty="0">
                          <a:solidFill>
                            <a:srgbClr val="000000"/>
                          </a:solidFill>
                          <a:effectLst/>
                          <a:latin typeface="Helvetica" panose="020B0604020202020204" pitchFamily="34" charset="0"/>
                          <a:cs typeface="Helvetica" panose="020B0604020202020204" pitchFamily="34" charset="0"/>
                        </a:rPr>
                        <a:t>17%</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extLst>
                  <a:ext uri="{0D108BD9-81ED-4DB2-BD59-A6C34878D82A}">
                    <a16:rowId xmlns:a16="http://schemas.microsoft.com/office/drawing/2014/main" val="10011"/>
                  </a:ext>
                </a:extLst>
              </a:tr>
              <a:tr h="245893">
                <a:tc vMerge="1">
                  <a:txBody>
                    <a:bodyPr/>
                    <a:lstStyle/>
                    <a:p>
                      <a:pPr algn="l" fontAlgn="ctr"/>
                      <a:endParaRPr lang="bg-BG" sz="1600" b="0" i="0" u="none" strike="noStrike" dirty="0">
                        <a:solidFill>
                          <a:srgbClr val="000000"/>
                        </a:solidFill>
                        <a:effectLst/>
                        <a:latin typeface="Helvetica" panose="020B0604020202020204" pitchFamily="34" charset="0"/>
                        <a:cs typeface="Helvetica" panose="020B0604020202020204" pitchFamily="34" charset="0"/>
                      </a:endParaRPr>
                    </a:p>
                  </a:txBody>
                  <a:tcPr marL="7350" marR="7350" marT="7350"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l" fontAlgn="ctr"/>
                      <a:r>
                        <a:rPr lang="en-GB" sz="1200" b="0" i="0" u="none" strike="noStrike" dirty="0">
                          <a:solidFill>
                            <a:srgbClr val="000000"/>
                          </a:solidFill>
                          <a:effectLst/>
                          <a:latin typeface="Helvetica" panose="020B0604020202020204" pitchFamily="34" charset="0"/>
                          <a:cs typeface="Helvetica" panose="020B0604020202020204" pitchFamily="34" charset="0"/>
                        </a:rPr>
                        <a:t>Create answer or product</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Helvetica" panose="020B0604020202020204" pitchFamily="34" charset="0"/>
                          <a:cs typeface="Helvetica" panose="020B0604020202020204" pitchFamily="34" charset="0"/>
                        </a:rPr>
                        <a:t>73%</a:t>
                      </a:r>
                      <a:endParaRPr lang="bg-BG" sz="1200" b="1"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tcPr>
                </a:tc>
                <a:extLst>
                  <a:ext uri="{0D108BD9-81ED-4DB2-BD59-A6C34878D82A}">
                    <a16:rowId xmlns:a16="http://schemas.microsoft.com/office/drawing/2014/main" val="10012"/>
                  </a:ext>
                </a:extLst>
              </a:tr>
              <a:tr h="245893">
                <a:tc vMerge="1">
                  <a:txBody>
                    <a:bodyPr/>
                    <a:lstStyle/>
                    <a:p>
                      <a:pPr algn="l" fontAlgn="ctr"/>
                      <a:endParaRPr lang="bg-BG" sz="1600" b="0" i="0" u="none" strike="noStrike" dirty="0">
                        <a:solidFill>
                          <a:srgbClr val="000000"/>
                        </a:solidFill>
                        <a:effectLst/>
                        <a:latin typeface="Helvetica" panose="020B0604020202020204" pitchFamily="34" charset="0"/>
                        <a:cs typeface="Helvetica" panose="020B0604020202020204" pitchFamily="34" charset="0"/>
                      </a:endParaRPr>
                    </a:p>
                  </a:txBody>
                  <a:tcPr marL="7350" marR="7350" marT="7350"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l" fontAlgn="ctr"/>
                      <a:r>
                        <a:rPr lang="en-GB" sz="1200" b="0" i="0" u="none" strike="noStrike" dirty="0">
                          <a:solidFill>
                            <a:srgbClr val="000000"/>
                          </a:solidFill>
                          <a:effectLst/>
                          <a:latin typeface="Helvetica" panose="020B0604020202020204" pitchFamily="34" charset="0"/>
                          <a:cs typeface="Helvetica" panose="020B0604020202020204" pitchFamily="34" charset="0"/>
                        </a:rPr>
                        <a:t>Perform/enact/demonstrate</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ctr" fontAlgn="ctr"/>
                      <a:r>
                        <a:rPr lang="en-GB" sz="1200" b="0" i="0" u="none" strike="noStrike" dirty="0">
                          <a:solidFill>
                            <a:srgbClr val="000000"/>
                          </a:solidFill>
                          <a:effectLst/>
                          <a:latin typeface="Helvetica" panose="020B0604020202020204" pitchFamily="34" charset="0"/>
                          <a:cs typeface="Helvetica" panose="020B0604020202020204" pitchFamily="34" charset="0"/>
                        </a:rPr>
                        <a:t>11%</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extLst>
                  <a:ext uri="{0D108BD9-81ED-4DB2-BD59-A6C34878D82A}">
                    <a16:rowId xmlns:a16="http://schemas.microsoft.com/office/drawing/2014/main" val="10013"/>
                  </a:ext>
                </a:extLst>
              </a:tr>
              <a:tr h="382084">
                <a:tc rowSpan="4">
                  <a:txBody>
                    <a:bodyPr/>
                    <a:lstStyle/>
                    <a:p>
                      <a:pPr marL="0" algn="l" defTabSz="914400" rtl="0" eaLnBrk="1" fontAlgn="ctr" latinLnBrk="0" hangingPunct="1"/>
                      <a:r>
                        <a:rPr lang="en-GB" sz="1200" b="0" i="0" u="none" strike="noStrike" kern="1200" dirty="0">
                          <a:solidFill>
                            <a:srgbClr val="000000"/>
                          </a:solidFill>
                          <a:effectLst/>
                          <a:latin typeface="Helvetica" panose="020B0604020202020204" pitchFamily="34" charset="0"/>
                          <a:ea typeface="+mn-ea"/>
                          <a:cs typeface="Helvetica" panose="020B0604020202020204" pitchFamily="34" charset="0"/>
                        </a:rPr>
                        <a:t>What was the response format for response type ‘Create answer or product’?</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p>
                      <a:pPr algn="l" fontAlgn="ctr"/>
                      <a:r>
                        <a:rPr lang="bg-BG" sz="1200" b="0" i="0" u="none" strike="noStrike" dirty="0">
                          <a:solidFill>
                            <a:srgbClr val="000000"/>
                          </a:solidFill>
                          <a:effectLst/>
                          <a:latin typeface="Helvetica" panose="020B0604020202020204" pitchFamily="34" charset="0"/>
                          <a:cs typeface="Helvetica" panose="020B0604020202020204" pitchFamily="34" charset="0"/>
                        </a:rPr>
                        <a:t> </a:t>
                      </a: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chemeClr val="accent1"/>
                    </a:solidFill>
                  </a:tcPr>
                </a:tc>
                <a:tc>
                  <a:txBody>
                    <a:bodyPr/>
                    <a:lstStyle/>
                    <a:p>
                      <a:pPr marL="0" algn="l" defTabSz="914400" rtl="0" eaLnBrk="1" fontAlgn="ctr" latinLnBrk="0" hangingPunct="1"/>
                      <a:r>
                        <a:rPr lang="en-GB" sz="1200" b="0" i="0" u="none" strike="noStrike" kern="1200" dirty="0">
                          <a:solidFill>
                            <a:srgbClr val="000000"/>
                          </a:solidFill>
                          <a:effectLst/>
                          <a:latin typeface="Helvetica" panose="020B0604020202020204" pitchFamily="34" charset="0"/>
                          <a:ea typeface="+mn-ea"/>
                          <a:cs typeface="Helvetica" panose="020B0604020202020204" pitchFamily="34" charset="0"/>
                        </a:rPr>
                        <a:t>Audio</a:t>
                      </a:r>
                      <a:endParaRPr lang="bg-BG" sz="1200" b="0" i="0"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Helvetica" panose="020B0604020202020204" pitchFamily="34" charset="0"/>
                          <a:cs typeface="Helvetica" panose="020B0604020202020204" pitchFamily="34" charset="0"/>
                        </a:rPr>
                        <a:t>11%</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tcPr>
                </a:tc>
                <a:extLst>
                  <a:ext uri="{0D108BD9-81ED-4DB2-BD59-A6C34878D82A}">
                    <a16:rowId xmlns:a16="http://schemas.microsoft.com/office/drawing/2014/main" val="10014"/>
                  </a:ext>
                </a:extLst>
              </a:tr>
              <a:tr h="188393">
                <a:tc vMerge="1">
                  <a:txBody>
                    <a:bodyPr/>
                    <a:lstStyle/>
                    <a:p>
                      <a:pPr algn="l" fontAlgn="ctr"/>
                      <a:endParaRPr lang="bg-BG" sz="1600" b="0" i="0" u="none" strike="noStrike">
                        <a:solidFill>
                          <a:srgbClr val="000000"/>
                        </a:solidFill>
                        <a:effectLst/>
                        <a:latin typeface="Helvetica" panose="020B0604020202020204" pitchFamily="34" charset="0"/>
                        <a:cs typeface="Helvetica" panose="020B0604020202020204" pitchFamily="34" charset="0"/>
                      </a:endParaRPr>
                    </a:p>
                  </a:txBody>
                  <a:tcPr marL="7350" marR="7350" marT="7350"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chemeClr val="accent1"/>
                    </a:solidFill>
                  </a:tcPr>
                </a:tc>
                <a:tc>
                  <a:txBody>
                    <a:bodyPr/>
                    <a:lstStyle/>
                    <a:p>
                      <a:pPr algn="l" fontAlgn="ctr"/>
                      <a:r>
                        <a:rPr lang="en-GB" sz="1200" b="0" i="0" u="none" strike="noStrike" dirty="0">
                          <a:solidFill>
                            <a:srgbClr val="000000"/>
                          </a:solidFill>
                          <a:effectLst/>
                          <a:latin typeface="Helvetica" panose="020B0604020202020204" pitchFamily="34" charset="0"/>
                          <a:cs typeface="Helvetica" panose="020B0604020202020204" pitchFamily="34" charset="0"/>
                        </a:rPr>
                        <a:t>Video</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ctr" fontAlgn="ctr"/>
                      <a:r>
                        <a:rPr lang="en-GB" sz="1200" b="0" i="0" u="none" strike="noStrike" dirty="0">
                          <a:solidFill>
                            <a:srgbClr val="000000"/>
                          </a:solidFill>
                          <a:effectLst/>
                          <a:latin typeface="Helvetica" panose="020B0604020202020204" pitchFamily="34" charset="0"/>
                          <a:cs typeface="Helvetica" panose="020B0604020202020204" pitchFamily="34" charset="0"/>
                        </a:rPr>
                        <a:t>12%</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extLst>
                  <a:ext uri="{0D108BD9-81ED-4DB2-BD59-A6C34878D82A}">
                    <a16:rowId xmlns:a16="http://schemas.microsoft.com/office/drawing/2014/main" val="10015"/>
                  </a:ext>
                </a:extLst>
              </a:tr>
              <a:tr h="245893">
                <a:tc vMerge="1">
                  <a:txBody>
                    <a:bodyPr/>
                    <a:lstStyle/>
                    <a:p>
                      <a:pPr algn="l" fontAlgn="ctr"/>
                      <a:endParaRPr lang="bg-BG" sz="1600" b="0" i="0" u="none" strike="noStrike">
                        <a:solidFill>
                          <a:srgbClr val="000000"/>
                        </a:solidFill>
                        <a:effectLst/>
                        <a:latin typeface="Helvetica" panose="020B0604020202020204" pitchFamily="34" charset="0"/>
                        <a:cs typeface="Helvetica" panose="020B0604020202020204" pitchFamily="34" charset="0"/>
                      </a:endParaRPr>
                    </a:p>
                  </a:txBody>
                  <a:tcPr marL="7350" marR="7350" marT="7350"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chemeClr val="accent1"/>
                    </a:solidFill>
                  </a:tcPr>
                </a:tc>
                <a:tc>
                  <a:txBody>
                    <a:bodyPr/>
                    <a:lstStyle/>
                    <a:p>
                      <a:pPr algn="l" fontAlgn="ctr"/>
                      <a:r>
                        <a:rPr lang="en-GB" sz="1200" b="1" i="0" u="none" strike="noStrike" dirty="0">
                          <a:solidFill>
                            <a:srgbClr val="000000"/>
                          </a:solidFill>
                          <a:effectLst/>
                          <a:latin typeface="Helvetica" panose="020B0604020202020204" pitchFamily="34" charset="0"/>
                          <a:cs typeface="Helvetica" panose="020B0604020202020204" pitchFamily="34" charset="0"/>
                        </a:rPr>
                        <a:t>Text (natural language or code)</a:t>
                      </a:r>
                      <a:endParaRPr lang="bg-BG" sz="1200" b="1"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Helvetica" panose="020B0604020202020204" pitchFamily="34" charset="0"/>
                          <a:cs typeface="Helvetica" panose="020B0604020202020204" pitchFamily="34" charset="0"/>
                        </a:rPr>
                        <a:t>76%</a:t>
                      </a:r>
                      <a:endParaRPr lang="bg-BG" sz="1200" b="1"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tcPr>
                </a:tc>
                <a:extLst>
                  <a:ext uri="{0D108BD9-81ED-4DB2-BD59-A6C34878D82A}">
                    <a16:rowId xmlns:a16="http://schemas.microsoft.com/office/drawing/2014/main" val="10016"/>
                  </a:ext>
                </a:extLst>
              </a:tr>
              <a:tr h="371273">
                <a:tc vMerge="1">
                  <a:txBody>
                    <a:bodyPr/>
                    <a:lstStyle/>
                    <a:p>
                      <a:pPr algn="l" fontAlgn="ctr"/>
                      <a:endParaRPr lang="bg-BG" sz="1600" b="0" i="0" u="none" strike="noStrike" dirty="0">
                        <a:solidFill>
                          <a:srgbClr val="000000"/>
                        </a:solidFill>
                        <a:effectLst/>
                        <a:latin typeface="Helvetica" panose="020B0604020202020204" pitchFamily="34" charset="0"/>
                        <a:cs typeface="Helvetica" panose="020B0604020202020204" pitchFamily="34" charset="0"/>
                      </a:endParaRPr>
                    </a:p>
                  </a:txBody>
                  <a:tcPr marL="7350" marR="7350" marT="7350"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chemeClr val="accent1"/>
                    </a:solidFill>
                  </a:tcPr>
                </a:tc>
                <a:tc>
                  <a:txBody>
                    <a:bodyPr/>
                    <a:lstStyle/>
                    <a:p>
                      <a:pPr algn="l" fontAlgn="ctr"/>
                      <a:r>
                        <a:rPr lang="en-GB" sz="1200" b="0" i="0" u="none" strike="noStrike" dirty="0">
                          <a:solidFill>
                            <a:srgbClr val="000000"/>
                          </a:solidFill>
                          <a:effectLst/>
                          <a:latin typeface="Helvetica" panose="020B0604020202020204" pitchFamily="34" charset="0"/>
                          <a:cs typeface="Helvetica" panose="020B0604020202020204" pitchFamily="34" charset="0"/>
                        </a:rPr>
                        <a:t>Artefact (e.g. a painting, a meal, sheet music)</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a:noFill/>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tc>
                  <a:txBody>
                    <a:bodyPr/>
                    <a:lstStyle/>
                    <a:p>
                      <a:pPr algn="ctr" fontAlgn="ctr"/>
                      <a:r>
                        <a:rPr lang="en-GB" sz="1200" b="0" i="0" u="none" strike="noStrike" dirty="0">
                          <a:solidFill>
                            <a:srgbClr val="000000"/>
                          </a:solidFill>
                          <a:effectLst/>
                          <a:latin typeface="Helvetica" panose="020B0604020202020204" pitchFamily="34" charset="0"/>
                          <a:cs typeface="Helvetica" panose="020B0604020202020204" pitchFamily="34" charset="0"/>
                        </a:rPr>
                        <a:t>1%</a:t>
                      </a:r>
                      <a:endParaRPr lang="bg-BG" sz="1200" b="0" i="0" u="none" strike="noStrike" dirty="0">
                        <a:solidFill>
                          <a:srgbClr val="000000"/>
                        </a:solidFill>
                        <a:effectLst/>
                        <a:latin typeface="Helvetica" panose="020B0604020202020204" pitchFamily="34" charset="0"/>
                        <a:cs typeface="Helvetica" panose="020B0604020202020204" pitchFamily="34" charset="0"/>
                      </a:endParaRPr>
                    </a:p>
                  </a:txBody>
                  <a:tcPr marL="5513" marR="5513" marT="5513" marB="0" anchor="ctr">
                    <a:lnL>
                      <a:noFill/>
                    </a:lnL>
                    <a:lnR w="12700" cap="flat" cmpd="sng" algn="ctr">
                      <a:solidFill>
                        <a:srgbClr val="84B3DF"/>
                      </a:solidFill>
                      <a:prstDash val="solid"/>
                      <a:round/>
                      <a:headEnd type="none" w="med" len="med"/>
                      <a:tailEnd type="none" w="med" len="med"/>
                    </a:lnR>
                    <a:lnT w="12700" cap="flat" cmpd="sng" algn="ctr">
                      <a:solidFill>
                        <a:srgbClr val="84B3DF"/>
                      </a:solidFill>
                      <a:prstDash val="solid"/>
                      <a:round/>
                      <a:headEnd type="none" w="med" len="med"/>
                      <a:tailEnd type="none" w="med" len="med"/>
                    </a:lnT>
                    <a:lnB w="12700" cap="flat" cmpd="sng" algn="ctr">
                      <a:solidFill>
                        <a:srgbClr val="84B3DF"/>
                      </a:solidFill>
                      <a:prstDash val="solid"/>
                      <a:round/>
                      <a:headEnd type="none" w="med" len="med"/>
                      <a:tailEnd type="none" w="med" len="med"/>
                    </a:lnB>
                    <a:solidFill>
                      <a:srgbClr val="D6E6F4"/>
                    </a:solidFill>
                  </a:tcPr>
                </a:tc>
                <a:extLst>
                  <a:ext uri="{0D108BD9-81ED-4DB2-BD59-A6C34878D82A}">
                    <a16:rowId xmlns:a16="http://schemas.microsoft.com/office/drawing/2014/main" val="10017"/>
                  </a:ext>
                </a:extLst>
              </a:tr>
            </a:tbl>
          </a:graphicData>
        </a:graphic>
      </p:graphicFrame>
      <p:sp>
        <p:nvSpPr>
          <p:cNvPr id="16" name="Línea"/>
          <p:cNvSpPr/>
          <p:nvPr/>
        </p:nvSpPr>
        <p:spPr>
          <a:xfrm>
            <a:off x="2653904" y="1845170"/>
            <a:ext cx="0" cy="1768079"/>
          </a:xfrm>
          <a:prstGeom prst="line">
            <a:avLst/>
          </a:prstGeom>
          <a:ln w="6350">
            <a:solidFill>
              <a:srgbClr val="67A1DD"/>
            </a:solidFill>
            <a:miter/>
          </a:ln>
        </p:spPr>
        <p:txBody>
          <a:bodyPr lIns="34289" rIns="34289"/>
          <a:lstStyle/>
          <a:p>
            <a:pPr defTabSz="685748">
              <a:defRPr sz="1800" b="0">
                <a:solidFill>
                  <a:srgbClr val="1F1F1F"/>
                </a:solidFill>
                <a:latin typeface="Open Sans"/>
                <a:ea typeface="Open Sans"/>
                <a:cs typeface="Open Sans"/>
                <a:sym typeface="Open Sans"/>
              </a:defRPr>
            </a:pPr>
            <a:endParaRPr/>
          </a:p>
        </p:txBody>
      </p:sp>
      <p:sp>
        <p:nvSpPr>
          <p:cNvPr id="10" name="TextBox 9">
            <a:extLst>
              <a:ext uri="{FF2B5EF4-FFF2-40B4-BE49-F238E27FC236}">
                <a16:creationId xmlns:a16="http://schemas.microsoft.com/office/drawing/2014/main" id="{B9158EAE-8B71-4D77-86B6-29A30A4060F5}"/>
              </a:ext>
            </a:extLst>
          </p:cNvPr>
          <p:cNvSpPr txBox="1"/>
          <p:nvPr/>
        </p:nvSpPr>
        <p:spPr>
          <a:xfrm>
            <a:off x="204536" y="279529"/>
            <a:ext cx="2923672" cy="33110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l"/>
            <a:r>
              <a:rPr lang="en-GB" sz="1800" b="1" dirty="0" err="1">
                <a:solidFill>
                  <a:srgbClr val="4276AA"/>
                </a:solidFill>
                <a:latin typeface="Helvetica" panose="020B0604020202020204" pitchFamily="34" charset="0"/>
                <a:cs typeface="Helvetica" panose="020B0604020202020204" pitchFamily="34" charset="0"/>
                <a:sym typeface="Helvetica Neue"/>
              </a:rPr>
              <a:t>Assesment</a:t>
            </a:r>
            <a:r>
              <a:rPr lang="en-GB" sz="1800" b="1" dirty="0">
                <a:solidFill>
                  <a:srgbClr val="4276AA"/>
                </a:solidFill>
                <a:latin typeface="Helvetica" panose="020B0604020202020204" pitchFamily="34" charset="0"/>
                <a:cs typeface="Helvetica" panose="020B0604020202020204" pitchFamily="34" charset="0"/>
                <a:sym typeface="Helvetica Neue"/>
              </a:rPr>
              <a:t>: Summary</a:t>
            </a:r>
            <a:endParaRPr lang="en-GB" sz="1200" b="1" dirty="0">
              <a:solidFill>
                <a:srgbClr val="4276AA"/>
              </a:solidFill>
              <a:sym typeface="Helvetica Neue"/>
            </a:endParaRPr>
          </a:p>
        </p:txBody>
      </p:sp>
      <p:sp>
        <p:nvSpPr>
          <p:cNvPr id="11" name="Línea">
            <a:extLst>
              <a:ext uri="{FF2B5EF4-FFF2-40B4-BE49-F238E27FC236}">
                <a16:creationId xmlns:a16="http://schemas.microsoft.com/office/drawing/2014/main" id="{5F277911-24A3-4EE6-BC11-E1FE794D5225}"/>
              </a:ext>
            </a:extLst>
          </p:cNvPr>
          <p:cNvSpPr/>
          <p:nvPr/>
        </p:nvSpPr>
        <p:spPr>
          <a:xfrm>
            <a:off x="340376" y="638715"/>
            <a:ext cx="736630" cy="1"/>
          </a:xfrm>
          <a:prstGeom prst="line">
            <a:avLst/>
          </a:prstGeom>
          <a:ln w="76200">
            <a:solidFill>
              <a:srgbClr val="67A1DD"/>
            </a:solidFill>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spTree>
    <p:extLst>
      <p:ext uri="{BB962C8B-B14F-4D97-AF65-F5344CB8AC3E}">
        <p14:creationId xmlns:p14="http://schemas.microsoft.com/office/powerpoint/2010/main" val="42015628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3775456" y="454836"/>
            <a:ext cx="1107281" cy="857250"/>
          </a:xfrm>
          <a:prstGeom prst="rect">
            <a:avLst/>
          </a:prstGeom>
        </p:spPr>
      </p:pic>
      <p:sp>
        <p:nvSpPr>
          <p:cNvPr id="81" name="Rectángulo redondeado 80"/>
          <p:cNvSpPr/>
          <p:nvPr/>
        </p:nvSpPr>
        <p:spPr>
          <a:xfrm>
            <a:off x="6191718" y="3046066"/>
            <a:ext cx="1142334" cy="238629"/>
          </a:xfrm>
          <a:prstGeom prst="roundRect">
            <a:avLst/>
          </a:prstGeom>
          <a:solidFill>
            <a:srgbClr val="66A1DF"/>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308074" hangingPunct="0"/>
            <a:endParaRPr lang="es-ES_tradnl" sz="1050">
              <a:solidFill>
                <a:srgbClr val="FFFFFF"/>
              </a:solidFill>
              <a:sym typeface="Helvetica Neue Medium"/>
            </a:endParaRPr>
          </a:p>
        </p:txBody>
      </p:sp>
      <p:sp>
        <p:nvSpPr>
          <p:cNvPr id="79" name="Rectángulo redondeado 78"/>
          <p:cNvSpPr/>
          <p:nvPr/>
        </p:nvSpPr>
        <p:spPr>
          <a:xfrm>
            <a:off x="6191718" y="991236"/>
            <a:ext cx="799774" cy="238629"/>
          </a:xfrm>
          <a:prstGeom prst="roundRect">
            <a:avLst/>
          </a:prstGeom>
          <a:solidFill>
            <a:srgbClr val="02374E"/>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308074" hangingPunct="0"/>
            <a:endParaRPr lang="es-ES_tradnl" sz="1050">
              <a:solidFill>
                <a:srgbClr val="FFFFFF"/>
              </a:solidFill>
              <a:sym typeface="Helvetica Neue Medium"/>
            </a:endParaRPr>
          </a:p>
        </p:txBody>
      </p:sp>
      <p:sp>
        <p:nvSpPr>
          <p:cNvPr id="78" name="Rectángulo redondeado 77"/>
          <p:cNvSpPr/>
          <p:nvPr/>
        </p:nvSpPr>
        <p:spPr>
          <a:xfrm>
            <a:off x="3024672" y="3596808"/>
            <a:ext cx="774997" cy="417401"/>
          </a:xfrm>
          <a:prstGeom prst="roundRect">
            <a:avLst/>
          </a:prstGeom>
          <a:solidFill>
            <a:srgbClr val="17A5E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308074" hangingPunct="0"/>
            <a:r>
              <a:rPr lang="en-GB" sz="1050" dirty="0">
                <a:solidFill>
                  <a:srgbClr val="FFFFFF"/>
                </a:solidFill>
                <a:sym typeface="Helvetica Neue Medium"/>
              </a:rPr>
              <a:t>Attendance &amp; Activity</a:t>
            </a:r>
            <a:endParaRPr lang="es-ES_tradnl" sz="1050" dirty="0">
              <a:solidFill>
                <a:srgbClr val="FFFFFF"/>
              </a:solidFill>
              <a:sym typeface="Helvetica Neue Medium"/>
            </a:endParaRPr>
          </a:p>
        </p:txBody>
      </p:sp>
      <p:sp>
        <p:nvSpPr>
          <p:cNvPr id="77" name="Rectángulo redondeado 76"/>
          <p:cNvSpPr/>
          <p:nvPr/>
        </p:nvSpPr>
        <p:spPr>
          <a:xfrm>
            <a:off x="1093784" y="2737403"/>
            <a:ext cx="799774" cy="238629"/>
          </a:xfrm>
          <a:prstGeom prst="roundRect">
            <a:avLst/>
          </a:prstGeom>
          <a:solidFill>
            <a:srgbClr val="A3C9E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308074" hangingPunct="0"/>
            <a:endParaRPr lang="es-ES_tradnl" sz="1050">
              <a:solidFill>
                <a:srgbClr val="FFFFFF"/>
              </a:solidFill>
              <a:sym typeface="Helvetica Neue Medium"/>
            </a:endParaRPr>
          </a:p>
        </p:txBody>
      </p:sp>
      <p:sp>
        <p:nvSpPr>
          <p:cNvPr id="76" name="Rectángulo redondeado 75"/>
          <p:cNvSpPr/>
          <p:nvPr/>
        </p:nvSpPr>
        <p:spPr>
          <a:xfrm>
            <a:off x="1093784" y="969173"/>
            <a:ext cx="1549404" cy="238629"/>
          </a:xfrm>
          <a:prstGeom prst="roundRect">
            <a:avLst/>
          </a:prstGeom>
          <a:solidFill>
            <a:srgbClr val="4076AA"/>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308074" hangingPunct="0"/>
            <a:endParaRPr lang="es-ES_tradnl" sz="1050">
              <a:solidFill>
                <a:srgbClr val="FFFFFF"/>
              </a:solidFill>
              <a:sym typeface="Helvetica Neue Medium"/>
            </a:endParaRPr>
          </a:p>
        </p:txBody>
      </p:sp>
      <p:pic>
        <p:nvPicPr>
          <p:cNvPr id="2" name="pasted-image.pdf" descr="pasted-image.pdf"/>
          <p:cNvPicPr>
            <a:picLocks noChangeAspect="1"/>
          </p:cNvPicPr>
          <p:nvPr/>
        </p:nvPicPr>
        <p:blipFill>
          <a:blip r:embed="rId4">
            <a:extLst/>
          </a:blip>
          <a:stretch>
            <a:fillRect/>
          </a:stretch>
        </p:blipFill>
        <p:spPr>
          <a:xfrm>
            <a:off x="205144" y="4519998"/>
            <a:ext cx="961313" cy="464208"/>
          </a:xfrm>
          <a:prstGeom prst="rect">
            <a:avLst/>
          </a:prstGeom>
          <a:ln w="3175">
            <a:miter lim="400000"/>
          </a:ln>
        </p:spPr>
      </p:pic>
      <p:sp>
        <p:nvSpPr>
          <p:cNvPr id="10" name="Rectángulo"/>
          <p:cNvSpPr/>
          <p:nvPr/>
        </p:nvSpPr>
        <p:spPr>
          <a:xfrm>
            <a:off x="-9525" y="-11539"/>
            <a:ext cx="9163050" cy="127754"/>
          </a:xfrm>
          <a:prstGeom prst="rect">
            <a:avLst/>
          </a:prstGeom>
          <a:solidFill>
            <a:srgbClr val="67A1DD"/>
          </a:solidFill>
          <a:ln w="3175">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grpSp>
        <p:nvGrpSpPr>
          <p:cNvPr id="84" name="Agrupar 83"/>
          <p:cNvGrpSpPr/>
          <p:nvPr/>
        </p:nvGrpSpPr>
        <p:grpSpPr>
          <a:xfrm>
            <a:off x="3160495" y="1267300"/>
            <a:ext cx="2124584" cy="2086904"/>
            <a:chOff x="4096636" y="1280598"/>
            <a:chExt cx="3226794" cy="3169566"/>
          </a:xfrm>
        </p:grpSpPr>
        <p:sp>
          <p:nvSpPr>
            <p:cNvPr id="4" name="Freeform 5"/>
            <p:cNvSpPr>
              <a:spLocks/>
            </p:cNvSpPr>
            <p:nvPr/>
          </p:nvSpPr>
          <p:spPr bwMode="auto">
            <a:xfrm>
              <a:off x="6382833" y="1823532"/>
              <a:ext cx="940597" cy="2005924"/>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solidFill>
              <a:srgbClr val="66A1DE"/>
            </a:solidFill>
            <a:ln>
              <a:noFill/>
            </a:ln>
          </p:spPr>
          <p:txBody>
            <a:bodyPr vert="horz" wrap="square" lIns="68580" tIns="34290" rIns="68580" bIns="34290" numCol="1" anchor="t" anchorCtr="0" compatLnSpc="1">
              <a:prstTxWarp prst="textNoShape">
                <a:avLst/>
              </a:prstTxWarp>
            </a:bodyPr>
            <a:lstStyle/>
            <a:p>
              <a:endParaRPr lang="en-US" sz="1013"/>
            </a:p>
          </p:txBody>
        </p:sp>
        <p:sp>
          <p:nvSpPr>
            <p:cNvPr id="5" name="Freeform 6"/>
            <p:cNvSpPr>
              <a:spLocks/>
            </p:cNvSpPr>
            <p:nvPr/>
          </p:nvSpPr>
          <p:spPr bwMode="auto">
            <a:xfrm>
              <a:off x="5030632" y="3585136"/>
              <a:ext cx="2055816" cy="865028"/>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rgbClr val="17A5E0"/>
            </a:solidFill>
            <a:ln>
              <a:noFill/>
            </a:ln>
          </p:spPr>
          <p:txBody>
            <a:bodyPr vert="horz" wrap="square" lIns="68580" tIns="34290" rIns="68580" bIns="34290" numCol="1" anchor="t" anchorCtr="0" compatLnSpc="1">
              <a:prstTxWarp prst="textNoShape">
                <a:avLst/>
              </a:prstTxWarp>
            </a:bodyPr>
            <a:lstStyle/>
            <a:p>
              <a:endParaRPr lang="en-US" sz="1013"/>
            </a:p>
          </p:txBody>
        </p:sp>
        <p:sp>
          <p:nvSpPr>
            <p:cNvPr id="6" name="Freeform 7"/>
            <p:cNvSpPr>
              <a:spLocks/>
            </p:cNvSpPr>
            <p:nvPr/>
          </p:nvSpPr>
          <p:spPr bwMode="auto">
            <a:xfrm>
              <a:off x="4163402" y="2515409"/>
              <a:ext cx="1222337" cy="1900271"/>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solidFill>
              <a:srgbClr val="A3C9E0"/>
            </a:solidFill>
            <a:ln>
              <a:noFill/>
            </a:ln>
          </p:spPr>
          <p:txBody>
            <a:bodyPr vert="horz" wrap="square" lIns="68580" tIns="34290" rIns="68580" bIns="34290" numCol="1" anchor="t" anchorCtr="0" compatLnSpc="1">
              <a:prstTxWarp prst="textNoShape">
                <a:avLst/>
              </a:prstTxWarp>
            </a:bodyPr>
            <a:lstStyle/>
            <a:p>
              <a:endParaRPr lang="en-US" sz="1013"/>
            </a:p>
          </p:txBody>
        </p:sp>
        <p:sp>
          <p:nvSpPr>
            <p:cNvPr id="7" name="Freeform 8"/>
            <p:cNvSpPr>
              <a:spLocks/>
            </p:cNvSpPr>
            <p:nvPr/>
          </p:nvSpPr>
          <p:spPr bwMode="auto">
            <a:xfrm>
              <a:off x="4096636" y="1475760"/>
              <a:ext cx="1619267" cy="1548832"/>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solidFill>
              <a:srgbClr val="4276AA"/>
            </a:solidFill>
            <a:ln>
              <a:noFill/>
            </a:ln>
            <a:extLst/>
          </p:spPr>
          <p:txBody>
            <a:bodyPr vert="horz" wrap="square" lIns="68580" tIns="34290" rIns="68580" bIns="34290" numCol="1" anchor="t" anchorCtr="0" compatLnSpc="1">
              <a:prstTxWarp prst="textNoShape">
                <a:avLst/>
              </a:prstTxWarp>
            </a:bodyPr>
            <a:lstStyle/>
            <a:p>
              <a:endParaRPr lang="en-US" sz="1013"/>
            </a:p>
          </p:txBody>
        </p:sp>
        <p:sp>
          <p:nvSpPr>
            <p:cNvPr id="8" name="Freeform 9"/>
            <p:cNvSpPr>
              <a:spLocks/>
            </p:cNvSpPr>
            <p:nvPr/>
          </p:nvSpPr>
          <p:spPr bwMode="auto">
            <a:xfrm>
              <a:off x="5078321" y="1280598"/>
              <a:ext cx="1847446" cy="1246549"/>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solidFill>
              <a:srgbClr val="023A51"/>
            </a:solidFill>
            <a:ln>
              <a:noFill/>
            </a:ln>
          </p:spPr>
          <p:txBody>
            <a:bodyPr vert="horz" wrap="square" lIns="68580" tIns="34290" rIns="68580" bIns="34290" numCol="1" anchor="t" anchorCtr="0" compatLnSpc="1">
              <a:prstTxWarp prst="textNoShape">
                <a:avLst/>
              </a:prstTxWarp>
            </a:bodyPr>
            <a:lstStyle/>
            <a:p>
              <a:endParaRPr lang="en-US" sz="1013"/>
            </a:p>
          </p:txBody>
        </p:sp>
        <p:pic>
          <p:nvPicPr>
            <p:cNvPr id="28" name="pasted-image.pdf" descr="pasted-image.pdf"/>
            <p:cNvPicPr>
              <a:picLocks noChangeAspect="1"/>
            </p:cNvPicPr>
            <p:nvPr/>
          </p:nvPicPr>
          <p:blipFill>
            <a:blip r:embed="rId4">
              <a:extLst/>
            </a:blip>
            <a:stretch>
              <a:fillRect/>
            </a:stretch>
          </p:blipFill>
          <p:spPr>
            <a:xfrm>
              <a:off x="5128193" y="2542695"/>
              <a:ext cx="1175420" cy="567598"/>
            </a:xfrm>
            <a:prstGeom prst="rect">
              <a:avLst/>
            </a:prstGeom>
            <a:ln w="3175">
              <a:miter lim="400000"/>
            </a:ln>
          </p:spPr>
        </p:pic>
      </p:grpSp>
      <p:sp>
        <p:nvSpPr>
          <p:cNvPr id="36" name="The project activities"/>
          <p:cNvSpPr txBox="1"/>
          <p:nvPr/>
        </p:nvSpPr>
        <p:spPr>
          <a:xfrm>
            <a:off x="1093783" y="1251110"/>
            <a:ext cx="1869316" cy="313658"/>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lvl1pPr defTabSz="457200">
              <a:defRPr sz="1200">
                <a:solidFill>
                  <a:srgbClr val="384548"/>
                </a:solidFill>
                <a:latin typeface="Helvetica"/>
                <a:ea typeface="Helvetica"/>
                <a:cs typeface="Helvetica"/>
                <a:sym typeface="Helvetica"/>
              </a:defRPr>
            </a:lvl1pPr>
          </a:lstStyle>
          <a:p>
            <a:pPr>
              <a:spcBef>
                <a:spcPts val="225"/>
              </a:spcBef>
            </a:pPr>
            <a:r>
              <a:rPr lang="en-GB" sz="975" dirty="0">
                <a:latin typeface="Helvetica" charset="0"/>
                <a:ea typeface="Helvetica" charset="0"/>
                <a:cs typeface="Helvetica" charset="0"/>
              </a:rPr>
              <a:t>Course Work</a:t>
            </a:r>
            <a:endParaRPr sz="975" dirty="0">
              <a:latin typeface="Helvetica" charset="0"/>
              <a:ea typeface="Helvetica" charset="0"/>
              <a:cs typeface="Helvetica" charset="0"/>
            </a:endParaRPr>
          </a:p>
        </p:txBody>
      </p:sp>
      <p:sp>
        <p:nvSpPr>
          <p:cNvPr id="37" name="The project activities"/>
          <p:cNvSpPr txBox="1"/>
          <p:nvPr/>
        </p:nvSpPr>
        <p:spPr>
          <a:xfrm>
            <a:off x="1093783" y="1597922"/>
            <a:ext cx="3310159" cy="313658"/>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lvl1pPr defTabSz="457200">
              <a:defRPr sz="1200">
                <a:solidFill>
                  <a:srgbClr val="384548"/>
                </a:solidFill>
                <a:latin typeface="Helvetica"/>
                <a:ea typeface="Helvetica"/>
                <a:cs typeface="Helvetica"/>
                <a:sym typeface="Helvetica"/>
              </a:defRPr>
            </a:lvl1pPr>
          </a:lstStyle>
          <a:p>
            <a:pPr>
              <a:spcBef>
                <a:spcPts val="225"/>
              </a:spcBef>
            </a:pPr>
            <a:r>
              <a:rPr lang="en-GB" sz="975" dirty="0">
                <a:latin typeface="Helvetica Light" charset="0"/>
                <a:ea typeface="Helvetica Light" charset="0"/>
                <a:cs typeface="Helvetica Light" charset="0"/>
              </a:rPr>
              <a:t>Presentations</a:t>
            </a:r>
            <a:endParaRPr lang="es-ES" sz="975" dirty="0">
              <a:latin typeface="Helvetica Light" charset="0"/>
              <a:ea typeface="Helvetica Light" charset="0"/>
              <a:cs typeface="Helvetica Light" charset="0"/>
            </a:endParaRPr>
          </a:p>
          <a:p>
            <a:pPr>
              <a:spcBef>
                <a:spcPts val="225"/>
              </a:spcBef>
            </a:pPr>
            <a:r>
              <a:rPr lang="en-GB" sz="975" dirty="0">
                <a:latin typeface="Helvetica" charset="0"/>
                <a:ea typeface="Helvetica" charset="0"/>
                <a:cs typeface="Helvetica" charset="0"/>
              </a:rPr>
              <a:t>Video/Audio Files</a:t>
            </a:r>
          </a:p>
          <a:p>
            <a:pPr>
              <a:spcBef>
                <a:spcPts val="225"/>
              </a:spcBef>
            </a:pPr>
            <a:r>
              <a:rPr lang="en-GB" sz="975" dirty="0">
                <a:latin typeface="Helvetica" charset="0"/>
                <a:ea typeface="Helvetica" charset="0"/>
                <a:cs typeface="Helvetica" charset="0"/>
              </a:rPr>
              <a:t>Academic Essays</a:t>
            </a:r>
            <a:endParaRPr sz="975" dirty="0">
              <a:latin typeface="Helvetica" charset="0"/>
              <a:ea typeface="Helvetica" charset="0"/>
              <a:cs typeface="Helvetica" charset="0"/>
            </a:endParaRPr>
          </a:p>
        </p:txBody>
      </p:sp>
      <p:sp>
        <p:nvSpPr>
          <p:cNvPr id="44" name="The project activities"/>
          <p:cNvSpPr txBox="1"/>
          <p:nvPr/>
        </p:nvSpPr>
        <p:spPr>
          <a:xfrm>
            <a:off x="1093784" y="2939869"/>
            <a:ext cx="1686702" cy="313658"/>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lvl1pPr defTabSz="457200">
              <a:defRPr sz="1200">
                <a:solidFill>
                  <a:srgbClr val="384548"/>
                </a:solidFill>
                <a:latin typeface="Helvetica"/>
                <a:ea typeface="Helvetica"/>
                <a:cs typeface="Helvetica"/>
                <a:sym typeface="Helvetica"/>
              </a:defRPr>
            </a:lvl1pPr>
          </a:lstStyle>
          <a:p>
            <a:pPr>
              <a:spcBef>
                <a:spcPts val="225"/>
              </a:spcBef>
            </a:pPr>
            <a:r>
              <a:rPr lang="en-GB" sz="975" dirty="0">
                <a:latin typeface="Helvetica" charset="0"/>
                <a:ea typeface="Helvetica" charset="0"/>
                <a:cs typeface="Helvetica" charset="0"/>
              </a:rPr>
              <a:t>Discussions</a:t>
            </a:r>
            <a:endParaRPr sz="975" dirty="0">
              <a:latin typeface="Helvetica" charset="0"/>
              <a:ea typeface="Helvetica" charset="0"/>
              <a:cs typeface="Helvetica" charset="0"/>
            </a:endParaRPr>
          </a:p>
        </p:txBody>
      </p:sp>
      <p:sp>
        <p:nvSpPr>
          <p:cNvPr id="45" name="The project activities"/>
          <p:cNvSpPr txBox="1"/>
          <p:nvPr/>
        </p:nvSpPr>
        <p:spPr>
          <a:xfrm>
            <a:off x="1093784" y="3219282"/>
            <a:ext cx="1686702" cy="313658"/>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lvl1pPr defTabSz="457200">
              <a:defRPr sz="1200">
                <a:solidFill>
                  <a:srgbClr val="384548"/>
                </a:solidFill>
                <a:latin typeface="Helvetica"/>
                <a:ea typeface="Helvetica"/>
                <a:cs typeface="Helvetica"/>
                <a:sym typeface="Helvetica"/>
              </a:defRPr>
            </a:lvl1pPr>
          </a:lstStyle>
          <a:p>
            <a:pPr>
              <a:spcBef>
                <a:spcPts val="225"/>
              </a:spcBef>
            </a:pPr>
            <a:r>
              <a:rPr lang="en-GB" sz="975" dirty="0">
                <a:latin typeface="Helvetica" charset="0"/>
                <a:ea typeface="Helvetica" charset="0"/>
                <a:cs typeface="Helvetica" charset="0"/>
              </a:rPr>
              <a:t>Group Work</a:t>
            </a:r>
            <a:endParaRPr lang="bg-BG" sz="975" dirty="0">
              <a:latin typeface="Helvetica" charset="0"/>
              <a:ea typeface="Helvetica" charset="0"/>
              <a:cs typeface="Helvetica" charset="0"/>
            </a:endParaRPr>
          </a:p>
          <a:p>
            <a:pPr>
              <a:spcBef>
                <a:spcPts val="225"/>
              </a:spcBef>
            </a:pPr>
            <a:endParaRPr lang="es-ES" sz="975" dirty="0">
              <a:latin typeface="Helvetica" charset="0"/>
              <a:ea typeface="Helvetica" charset="0"/>
              <a:cs typeface="Helvetica" charset="0"/>
            </a:endParaRPr>
          </a:p>
        </p:txBody>
      </p:sp>
      <p:sp>
        <p:nvSpPr>
          <p:cNvPr id="48" name="The project activities"/>
          <p:cNvSpPr txBox="1"/>
          <p:nvPr/>
        </p:nvSpPr>
        <p:spPr>
          <a:xfrm>
            <a:off x="2988285" y="4014208"/>
            <a:ext cx="1312700" cy="313658"/>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lvl1pPr defTabSz="457200">
              <a:defRPr sz="1200">
                <a:solidFill>
                  <a:srgbClr val="384548"/>
                </a:solidFill>
                <a:latin typeface="Helvetica"/>
                <a:ea typeface="Helvetica"/>
                <a:cs typeface="Helvetica"/>
                <a:sym typeface="Helvetica"/>
              </a:defRPr>
            </a:lvl1pPr>
          </a:lstStyle>
          <a:p>
            <a:pPr>
              <a:spcBef>
                <a:spcPts val="225"/>
              </a:spcBef>
            </a:pPr>
            <a:r>
              <a:rPr lang="en-GB" sz="975" dirty="0">
                <a:latin typeface="Helvetica" charset="0"/>
                <a:ea typeface="Helvetica" charset="0"/>
                <a:cs typeface="Helvetica" charset="0"/>
              </a:rPr>
              <a:t>Reading and Reviewing Resources</a:t>
            </a:r>
            <a:endParaRPr sz="975" dirty="0">
              <a:latin typeface="Helvetica" charset="0"/>
              <a:ea typeface="Helvetica" charset="0"/>
              <a:cs typeface="Helvetica" charset="0"/>
            </a:endParaRPr>
          </a:p>
        </p:txBody>
      </p:sp>
      <p:sp>
        <p:nvSpPr>
          <p:cNvPr id="49" name="The project activities"/>
          <p:cNvSpPr txBox="1"/>
          <p:nvPr/>
        </p:nvSpPr>
        <p:spPr>
          <a:xfrm>
            <a:off x="2990417" y="4348522"/>
            <a:ext cx="1686702" cy="313658"/>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lvl1pPr defTabSz="457200">
              <a:defRPr sz="1200">
                <a:solidFill>
                  <a:srgbClr val="384548"/>
                </a:solidFill>
                <a:latin typeface="Helvetica"/>
                <a:ea typeface="Helvetica"/>
                <a:cs typeface="Helvetica"/>
                <a:sym typeface="Helvetica"/>
              </a:defRPr>
            </a:lvl1pPr>
          </a:lstStyle>
          <a:p>
            <a:pPr>
              <a:spcBef>
                <a:spcPts val="225"/>
              </a:spcBef>
            </a:pPr>
            <a:r>
              <a:rPr lang="en-GB" sz="975" dirty="0">
                <a:latin typeface="Helvetica" charset="0"/>
                <a:ea typeface="Helvetica" charset="0"/>
                <a:cs typeface="Helvetica" charset="0"/>
              </a:rPr>
              <a:t>Opening Files</a:t>
            </a:r>
          </a:p>
          <a:p>
            <a:pPr>
              <a:spcBef>
                <a:spcPts val="225"/>
              </a:spcBef>
            </a:pPr>
            <a:r>
              <a:rPr lang="en-GB" sz="975" dirty="0">
                <a:latin typeface="Helvetica" charset="0"/>
                <a:ea typeface="Helvetica" charset="0"/>
                <a:cs typeface="Helvetica" charset="0"/>
              </a:rPr>
              <a:t>Access to Video Lectures</a:t>
            </a:r>
            <a:endParaRPr sz="975" dirty="0">
              <a:latin typeface="Helvetica" charset="0"/>
              <a:ea typeface="Helvetica" charset="0"/>
              <a:cs typeface="Helvetica" charset="0"/>
            </a:endParaRPr>
          </a:p>
        </p:txBody>
      </p:sp>
      <p:sp>
        <p:nvSpPr>
          <p:cNvPr id="55" name="The project activities"/>
          <p:cNvSpPr txBox="1"/>
          <p:nvPr/>
        </p:nvSpPr>
        <p:spPr>
          <a:xfrm>
            <a:off x="6198862" y="1251362"/>
            <a:ext cx="2560585" cy="549444"/>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lvl1pPr defTabSz="457200">
              <a:defRPr sz="1200">
                <a:solidFill>
                  <a:srgbClr val="384548"/>
                </a:solidFill>
                <a:latin typeface="Helvetica"/>
                <a:ea typeface="Helvetica"/>
                <a:cs typeface="Helvetica"/>
                <a:sym typeface="Helvetica"/>
              </a:defRPr>
            </a:lvl1pPr>
          </a:lstStyle>
          <a:p>
            <a:pPr>
              <a:spcBef>
                <a:spcPts val="225"/>
              </a:spcBef>
            </a:pPr>
            <a:r>
              <a:rPr lang="en-GB" sz="975" dirty="0">
                <a:latin typeface="Helvetica" charset="0"/>
                <a:ea typeface="Helvetica" charset="0"/>
                <a:cs typeface="Helvetica" charset="0"/>
              </a:rPr>
              <a:t>Quizzes with Open/Close Questions</a:t>
            </a:r>
            <a:endParaRPr lang="bg-BG" sz="975" dirty="0">
              <a:latin typeface="Helvetica" charset="0"/>
              <a:ea typeface="Helvetica" charset="0"/>
              <a:cs typeface="Helvetica" charset="0"/>
            </a:endParaRPr>
          </a:p>
          <a:p>
            <a:pPr>
              <a:spcBef>
                <a:spcPts val="225"/>
              </a:spcBef>
            </a:pPr>
            <a:r>
              <a:rPr lang="en-GB" sz="975" dirty="0">
                <a:latin typeface="Helvetica" charset="0"/>
                <a:ea typeface="Helvetica" charset="0"/>
                <a:cs typeface="Helvetica" charset="0"/>
              </a:rPr>
              <a:t>Online Quizzes (conducted in University)</a:t>
            </a:r>
            <a:endParaRPr sz="975" dirty="0">
              <a:latin typeface="Helvetica" charset="0"/>
              <a:ea typeface="Helvetica" charset="0"/>
              <a:cs typeface="Helvetica" charset="0"/>
            </a:endParaRPr>
          </a:p>
        </p:txBody>
      </p:sp>
      <p:sp>
        <p:nvSpPr>
          <p:cNvPr id="56" name="The project activities"/>
          <p:cNvSpPr txBox="1"/>
          <p:nvPr/>
        </p:nvSpPr>
        <p:spPr>
          <a:xfrm>
            <a:off x="6199134" y="1722127"/>
            <a:ext cx="1686702" cy="313658"/>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lvl1pPr defTabSz="457200">
              <a:defRPr sz="1200">
                <a:solidFill>
                  <a:srgbClr val="384548"/>
                </a:solidFill>
                <a:latin typeface="Helvetica"/>
                <a:ea typeface="Helvetica"/>
                <a:cs typeface="Helvetica"/>
                <a:sym typeface="Helvetica"/>
              </a:defRPr>
            </a:lvl1pPr>
          </a:lstStyle>
          <a:p>
            <a:pPr>
              <a:spcBef>
                <a:spcPts val="225"/>
              </a:spcBef>
            </a:pPr>
            <a:r>
              <a:rPr lang="en-GB" sz="975" dirty="0">
                <a:latin typeface="Helvetica" charset="0"/>
                <a:ea typeface="Helvetica" charset="0"/>
                <a:cs typeface="Helvetica" charset="0"/>
              </a:rPr>
              <a:t>Online Quizzes (conducted at Home)</a:t>
            </a:r>
            <a:endParaRPr sz="975" dirty="0">
              <a:latin typeface="Helvetica" charset="0"/>
              <a:ea typeface="Helvetica" charset="0"/>
              <a:cs typeface="Helvetica" charset="0"/>
            </a:endParaRPr>
          </a:p>
        </p:txBody>
      </p:sp>
      <p:sp>
        <p:nvSpPr>
          <p:cNvPr id="59" name="The project activities"/>
          <p:cNvSpPr txBox="1"/>
          <p:nvPr/>
        </p:nvSpPr>
        <p:spPr>
          <a:xfrm>
            <a:off x="6171398" y="3423741"/>
            <a:ext cx="2480426" cy="62604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noAutofit/>
          </a:bodyPr>
          <a:lstStyle>
            <a:lvl1pPr defTabSz="457200">
              <a:defRPr sz="1200">
                <a:solidFill>
                  <a:srgbClr val="384548"/>
                </a:solidFill>
                <a:latin typeface="Helvetica"/>
                <a:ea typeface="Helvetica"/>
                <a:cs typeface="Helvetica"/>
                <a:sym typeface="Helvetica"/>
              </a:defRPr>
            </a:lvl1pPr>
          </a:lstStyle>
          <a:p>
            <a:pPr>
              <a:spcBef>
                <a:spcPts val="225"/>
              </a:spcBef>
            </a:pPr>
            <a:r>
              <a:rPr lang="en-GB" sz="975" dirty="0">
                <a:latin typeface="Helvetica" charset="0"/>
                <a:ea typeface="Helvetica" charset="0"/>
                <a:cs typeface="Helvetica" charset="0"/>
              </a:rPr>
              <a:t>Online Essay Writing</a:t>
            </a:r>
            <a:endParaRPr lang="bg-BG" sz="975" dirty="0">
              <a:latin typeface="Helvetica" charset="0"/>
              <a:ea typeface="Helvetica" charset="0"/>
              <a:cs typeface="Helvetica" charset="0"/>
            </a:endParaRPr>
          </a:p>
          <a:p>
            <a:pPr>
              <a:spcBef>
                <a:spcPts val="225"/>
              </a:spcBef>
            </a:pPr>
            <a:r>
              <a:rPr lang="en-GB" sz="975" dirty="0">
                <a:latin typeface="Helvetica" charset="0"/>
                <a:ea typeface="Helvetica" charset="0"/>
                <a:cs typeface="Helvetica" charset="0"/>
              </a:rPr>
              <a:t>Short Answer </a:t>
            </a:r>
            <a:endParaRPr lang="bg-BG" sz="975" dirty="0">
              <a:latin typeface="Helvetica" charset="0"/>
              <a:ea typeface="Helvetica" charset="0"/>
              <a:cs typeface="Helvetica" charset="0"/>
            </a:endParaRPr>
          </a:p>
          <a:p>
            <a:pPr>
              <a:spcBef>
                <a:spcPts val="225"/>
              </a:spcBef>
            </a:pPr>
            <a:r>
              <a:rPr lang="en-GB" sz="975" dirty="0">
                <a:latin typeface="Helvetica" charset="0"/>
                <a:ea typeface="Helvetica" charset="0"/>
                <a:cs typeface="Helvetica" charset="0"/>
              </a:rPr>
              <a:t>Plan</a:t>
            </a:r>
            <a:endParaRPr lang="bg-BG" sz="975" dirty="0">
              <a:latin typeface="Helvetica" charset="0"/>
              <a:ea typeface="Helvetica" charset="0"/>
              <a:cs typeface="Helvetica" charset="0"/>
            </a:endParaRPr>
          </a:p>
          <a:p>
            <a:pPr>
              <a:spcBef>
                <a:spcPts val="225"/>
              </a:spcBef>
            </a:pPr>
            <a:r>
              <a:rPr lang="en-GB" sz="975" dirty="0">
                <a:latin typeface="Helvetica" charset="0"/>
                <a:ea typeface="Helvetica" charset="0"/>
                <a:cs typeface="Helvetica" charset="0"/>
              </a:rPr>
              <a:t>Course Work</a:t>
            </a:r>
            <a:endParaRPr sz="975" dirty="0">
              <a:latin typeface="Helvetica" charset="0"/>
              <a:ea typeface="Helvetica" charset="0"/>
              <a:cs typeface="Helvetica" charset="0"/>
            </a:endParaRPr>
          </a:p>
        </p:txBody>
      </p:sp>
      <p:sp>
        <p:nvSpPr>
          <p:cNvPr id="63" name="CuadroTexto 62"/>
          <p:cNvSpPr txBox="1"/>
          <p:nvPr/>
        </p:nvSpPr>
        <p:spPr>
          <a:xfrm>
            <a:off x="1030162" y="977987"/>
            <a:ext cx="1613026" cy="2041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r>
              <a:rPr lang="en-GB" sz="975" cap="small" dirty="0">
                <a:solidFill>
                  <a:schemeClr val="bg1"/>
                </a:solidFill>
                <a:latin typeface="Helvetica" charset="0"/>
                <a:ea typeface="Helvetica" charset="0"/>
                <a:cs typeface="Helvetica" charset="0"/>
              </a:rPr>
              <a:t>Assignment Submission</a:t>
            </a:r>
            <a:endParaRPr lang="es-ES_tradnl" sz="975" dirty="0">
              <a:solidFill>
                <a:schemeClr val="bg1"/>
              </a:solidFill>
              <a:latin typeface="Helvetica" charset="0"/>
              <a:ea typeface="Helvetica" charset="0"/>
              <a:cs typeface="Helvetica" charset="0"/>
              <a:sym typeface="Helvetica Neue"/>
            </a:endParaRPr>
          </a:p>
        </p:txBody>
      </p:sp>
      <p:sp>
        <p:nvSpPr>
          <p:cNvPr id="65" name="CuadroTexto 64"/>
          <p:cNvSpPr txBox="1"/>
          <p:nvPr/>
        </p:nvSpPr>
        <p:spPr>
          <a:xfrm>
            <a:off x="1185552" y="2753349"/>
            <a:ext cx="965140" cy="2041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l"/>
            <a:r>
              <a:rPr lang="en-GB" sz="975" dirty="0">
                <a:solidFill>
                  <a:srgbClr val="FFFFFF"/>
                </a:solidFill>
                <a:latin typeface="Helvetica" charset="0"/>
              </a:rPr>
              <a:t>Forum</a:t>
            </a:r>
            <a:endParaRPr lang="es-ES_tradnl" sz="975" dirty="0">
              <a:solidFill>
                <a:schemeClr val="bg1"/>
              </a:solidFill>
              <a:latin typeface="Helvetica" charset="0"/>
              <a:ea typeface="Helvetica" charset="0"/>
              <a:cs typeface="Helvetica" charset="0"/>
              <a:sym typeface="Helvetica Neue"/>
            </a:endParaRPr>
          </a:p>
        </p:txBody>
      </p:sp>
      <p:sp>
        <p:nvSpPr>
          <p:cNvPr id="69" name="CuadroTexto 68"/>
          <p:cNvSpPr txBox="1"/>
          <p:nvPr/>
        </p:nvSpPr>
        <p:spPr>
          <a:xfrm>
            <a:off x="6244287" y="1010026"/>
            <a:ext cx="965140" cy="2041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l"/>
            <a:r>
              <a:rPr lang="en-GB" sz="975" dirty="0">
                <a:solidFill>
                  <a:srgbClr val="FFFFFF"/>
                </a:solidFill>
                <a:latin typeface="Helvetica" charset="0"/>
              </a:rPr>
              <a:t>Quiz</a:t>
            </a:r>
            <a:endParaRPr lang="es-ES_tradnl" sz="975" dirty="0">
              <a:solidFill>
                <a:schemeClr val="bg1"/>
              </a:solidFill>
              <a:latin typeface="Helvetica" charset="0"/>
              <a:ea typeface="Helvetica" charset="0"/>
              <a:cs typeface="Helvetica" charset="0"/>
              <a:sym typeface="Helvetica Neue"/>
            </a:endParaRPr>
          </a:p>
        </p:txBody>
      </p:sp>
      <p:sp>
        <p:nvSpPr>
          <p:cNvPr id="71" name="CuadroTexto 70"/>
          <p:cNvSpPr txBox="1"/>
          <p:nvPr/>
        </p:nvSpPr>
        <p:spPr>
          <a:xfrm>
            <a:off x="6314691" y="2989250"/>
            <a:ext cx="965140" cy="33110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l"/>
            <a:r>
              <a:rPr lang="en-GB" sz="900" dirty="0">
                <a:solidFill>
                  <a:srgbClr val="FFFFFF"/>
                </a:solidFill>
                <a:latin typeface="Helvetica" charset="0"/>
              </a:rPr>
              <a:t>Online Texts Submission</a:t>
            </a:r>
            <a:endParaRPr lang="es-ES_tradnl" sz="900" dirty="0">
              <a:solidFill>
                <a:schemeClr val="bg1"/>
              </a:solidFill>
              <a:latin typeface="Helvetica" charset="0"/>
              <a:ea typeface="Helvetica" charset="0"/>
              <a:cs typeface="Helvetica" charset="0"/>
            </a:endParaRPr>
          </a:p>
        </p:txBody>
      </p:sp>
      <p:sp>
        <p:nvSpPr>
          <p:cNvPr id="74" name="2nd pilot objectives"/>
          <p:cNvSpPr txBox="1"/>
          <p:nvPr/>
        </p:nvSpPr>
        <p:spPr>
          <a:xfrm>
            <a:off x="1875373" y="121165"/>
            <a:ext cx="5030363" cy="331100"/>
          </a:xfrm>
          <a:prstGeom prst="rect">
            <a:avLst/>
          </a:prstGeom>
          <a:ln w="3175">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lvl1pPr defTabSz="457200">
              <a:defRPr sz="2400" cap="all">
                <a:solidFill>
                  <a:srgbClr val="384548"/>
                </a:solidFill>
                <a:latin typeface="Helvetica"/>
                <a:ea typeface="Helvetica"/>
                <a:cs typeface="Helvetica"/>
                <a:sym typeface="Helvetica"/>
              </a:defRPr>
            </a:lvl1pPr>
          </a:lstStyle>
          <a:p>
            <a:pPr algn="ctr"/>
            <a:r>
              <a:rPr lang="en-US" sz="1800" b="1" cap="none" dirty="0"/>
              <a:t>ACTIVITIES WHERE T</a:t>
            </a:r>
            <a:r>
              <a:rPr lang="bg-BG" sz="1800" b="1" cap="none" dirty="0"/>
              <a:t>е</a:t>
            </a:r>
            <a:r>
              <a:rPr lang="en-US" sz="1800" b="1" cap="none" dirty="0"/>
              <a:t>SLA IS INTEGRATED</a:t>
            </a:r>
          </a:p>
        </p:txBody>
      </p:sp>
      <p:grpSp>
        <p:nvGrpSpPr>
          <p:cNvPr id="92" name="Agrupar 91"/>
          <p:cNvGrpSpPr/>
          <p:nvPr/>
        </p:nvGrpSpPr>
        <p:grpSpPr>
          <a:xfrm rot="4860000">
            <a:off x="2505529" y="2447650"/>
            <a:ext cx="52035" cy="715508"/>
            <a:chOff x="3909447" y="2682015"/>
            <a:chExt cx="69380" cy="954010"/>
          </a:xfrm>
        </p:grpSpPr>
        <p:sp>
          <p:nvSpPr>
            <p:cNvPr id="90" name="Círculo"/>
            <p:cNvSpPr/>
            <p:nvPr/>
          </p:nvSpPr>
          <p:spPr>
            <a:xfrm>
              <a:off x="3909447" y="2682015"/>
              <a:ext cx="69380" cy="69380"/>
            </a:xfrm>
            <a:prstGeom prst="ellipse">
              <a:avLst/>
            </a:prstGeom>
            <a:solidFill>
              <a:srgbClr val="67A1DD"/>
            </a:solidFill>
            <a:ln w="3175" cap="flat">
              <a:noFill/>
              <a:miter lim="400000"/>
            </a:ln>
            <a:effectLst/>
          </p:spPr>
          <p:txBody>
            <a:bodyPr wrap="square" lIns="38100" tIns="38100" rIns="38100" bIns="38100" numCol="1" anchor="ctr">
              <a:noAutofit/>
            </a:bodyPr>
            <a:lstStyle/>
            <a:p>
              <a:pPr defTabSz="619125">
                <a:lnSpc>
                  <a:spcPct val="120000"/>
                </a:lnSpc>
                <a:defRPr sz="3200" b="0" spc="64">
                  <a:solidFill>
                    <a:srgbClr val="5E5E5E"/>
                  </a:solidFill>
                </a:defRPr>
              </a:pPr>
              <a:endParaRPr sz="2400"/>
            </a:p>
          </p:txBody>
        </p:sp>
        <p:sp>
          <p:nvSpPr>
            <p:cNvPr id="91" name="Línea"/>
            <p:cNvSpPr/>
            <p:nvPr/>
          </p:nvSpPr>
          <p:spPr>
            <a:xfrm flipV="1">
              <a:off x="3944137" y="2795244"/>
              <a:ext cx="1" cy="840781"/>
            </a:xfrm>
            <a:prstGeom prst="line">
              <a:avLst/>
            </a:prstGeom>
            <a:noFill/>
            <a:ln w="25400" cap="rnd">
              <a:solidFill>
                <a:srgbClr val="919191"/>
              </a:solidFill>
              <a:custDash>
                <a:ds d="100000" sp="200000"/>
              </a:custDash>
              <a:miter lim="400000"/>
            </a:ln>
            <a:effectLst/>
          </p:spPr>
          <p:txBody>
            <a:bodyPr wrap="square" lIns="38100" tIns="38100" rIns="38100" bIns="38100" numCol="1" anchor="ctr">
              <a:noAutofit/>
            </a:bodyPr>
            <a:lstStyle/>
            <a:p>
              <a:pPr defTabSz="619125">
                <a:lnSpc>
                  <a:spcPct val="120000"/>
                </a:lnSpc>
                <a:defRPr sz="3200" b="0" spc="64">
                  <a:solidFill>
                    <a:srgbClr val="5E5E5E"/>
                  </a:solidFill>
                </a:defRPr>
              </a:pPr>
              <a:endParaRPr sz="2400"/>
            </a:p>
          </p:txBody>
        </p:sp>
      </p:grpSp>
      <p:grpSp>
        <p:nvGrpSpPr>
          <p:cNvPr id="96" name="Agrupar 95"/>
          <p:cNvGrpSpPr/>
          <p:nvPr/>
        </p:nvGrpSpPr>
        <p:grpSpPr>
          <a:xfrm>
            <a:off x="4024034" y="3401873"/>
            <a:ext cx="166429" cy="401932"/>
            <a:chOff x="4706643" y="4332466"/>
            <a:chExt cx="221905" cy="535909"/>
          </a:xfrm>
        </p:grpSpPr>
        <p:sp>
          <p:nvSpPr>
            <p:cNvPr id="94" name="Círculo"/>
            <p:cNvSpPr/>
            <p:nvPr/>
          </p:nvSpPr>
          <p:spPr>
            <a:xfrm rot="2100000">
              <a:off x="4859168" y="4332466"/>
              <a:ext cx="69380" cy="69380"/>
            </a:xfrm>
            <a:prstGeom prst="ellipse">
              <a:avLst/>
            </a:prstGeom>
            <a:solidFill>
              <a:srgbClr val="67A1DD"/>
            </a:solidFill>
            <a:ln w="3175" cap="flat">
              <a:noFill/>
              <a:miter lim="400000"/>
            </a:ln>
            <a:effectLst/>
          </p:spPr>
          <p:txBody>
            <a:bodyPr wrap="square" lIns="38100" tIns="38100" rIns="38100" bIns="38100" numCol="1" anchor="ctr">
              <a:noAutofit/>
            </a:bodyPr>
            <a:lstStyle/>
            <a:p>
              <a:pPr defTabSz="619125">
                <a:lnSpc>
                  <a:spcPct val="120000"/>
                </a:lnSpc>
                <a:defRPr sz="3200" b="0" spc="64">
                  <a:solidFill>
                    <a:srgbClr val="5E5E5E"/>
                  </a:solidFill>
                </a:defRPr>
              </a:pPr>
              <a:endParaRPr sz="2400"/>
            </a:p>
          </p:txBody>
        </p:sp>
        <p:sp>
          <p:nvSpPr>
            <p:cNvPr id="95" name="Línea"/>
            <p:cNvSpPr/>
            <p:nvPr/>
          </p:nvSpPr>
          <p:spPr>
            <a:xfrm rot="2100000" flipV="1">
              <a:off x="4706643" y="4386666"/>
              <a:ext cx="4419" cy="481709"/>
            </a:xfrm>
            <a:prstGeom prst="line">
              <a:avLst/>
            </a:prstGeom>
            <a:noFill/>
            <a:ln w="25400" cap="rnd">
              <a:solidFill>
                <a:srgbClr val="919191"/>
              </a:solidFill>
              <a:custDash>
                <a:ds d="100000" sp="200000"/>
              </a:custDash>
              <a:miter lim="400000"/>
            </a:ln>
            <a:effectLst/>
          </p:spPr>
          <p:txBody>
            <a:bodyPr wrap="square" lIns="38100" tIns="38100" rIns="38100" bIns="38100" numCol="1" anchor="ctr">
              <a:noAutofit/>
            </a:bodyPr>
            <a:lstStyle/>
            <a:p>
              <a:pPr defTabSz="619125">
                <a:lnSpc>
                  <a:spcPct val="120000"/>
                </a:lnSpc>
                <a:defRPr sz="3200" b="0" spc="64">
                  <a:solidFill>
                    <a:srgbClr val="5E5E5E"/>
                  </a:solidFill>
                </a:defRPr>
              </a:pPr>
              <a:endParaRPr sz="2400"/>
            </a:p>
          </p:txBody>
        </p:sp>
      </p:grpSp>
      <p:grpSp>
        <p:nvGrpSpPr>
          <p:cNvPr id="97" name="Agrupar 96"/>
          <p:cNvGrpSpPr/>
          <p:nvPr/>
        </p:nvGrpSpPr>
        <p:grpSpPr>
          <a:xfrm rot="6060000">
            <a:off x="2669262" y="1610076"/>
            <a:ext cx="52035" cy="715508"/>
            <a:chOff x="3909447" y="2682015"/>
            <a:chExt cx="69380" cy="954010"/>
          </a:xfrm>
        </p:grpSpPr>
        <p:sp>
          <p:nvSpPr>
            <p:cNvPr id="98" name="Círculo"/>
            <p:cNvSpPr/>
            <p:nvPr/>
          </p:nvSpPr>
          <p:spPr>
            <a:xfrm>
              <a:off x="3909447" y="2682015"/>
              <a:ext cx="69380" cy="69380"/>
            </a:xfrm>
            <a:prstGeom prst="ellipse">
              <a:avLst/>
            </a:prstGeom>
            <a:solidFill>
              <a:srgbClr val="67A1DD"/>
            </a:solidFill>
            <a:ln w="3175" cap="flat">
              <a:noFill/>
              <a:miter lim="400000"/>
            </a:ln>
            <a:effectLst/>
          </p:spPr>
          <p:txBody>
            <a:bodyPr wrap="square" lIns="38100" tIns="38100" rIns="38100" bIns="38100" numCol="1" anchor="ctr">
              <a:noAutofit/>
            </a:bodyPr>
            <a:lstStyle/>
            <a:p>
              <a:pPr defTabSz="619125">
                <a:lnSpc>
                  <a:spcPct val="120000"/>
                </a:lnSpc>
                <a:defRPr sz="3200" b="0" spc="64">
                  <a:solidFill>
                    <a:srgbClr val="5E5E5E"/>
                  </a:solidFill>
                </a:defRPr>
              </a:pPr>
              <a:endParaRPr sz="2400"/>
            </a:p>
          </p:txBody>
        </p:sp>
        <p:sp>
          <p:nvSpPr>
            <p:cNvPr id="99" name="Línea"/>
            <p:cNvSpPr/>
            <p:nvPr/>
          </p:nvSpPr>
          <p:spPr>
            <a:xfrm flipV="1">
              <a:off x="3944137" y="2795244"/>
              <a:ext cx="1" cy="840781"/>
            </a:xfrm>
            <a:prstGeom prst="line">
              <a:avLst/>
            </a:prstGeom>
            <a:noFill/>
            <a:ln w="25400" cap="rnd">
              <a:solidFill>
                <a:srgbClr val="919191"/>
              </a:solidFill>
              <a:custDash>
                <a:ds d="100000" sp="200000"/>
              </a:custDash>
              <a:miter lim="400000"/>
            </a:ln>
            <a:effectLst/>
          </p:spPr>
          <p:txBody>
            <a:bodyPr wrap="square" lIns="38100" tIns="38100" rIns="38100" bIns="38100" numCol="1" anchor="ctr">
              <a:noAutofit/>
            </a:bodyPr>
            <a:lstStyle/>
            <a:p>
              <a:pPr defTabSz="619125">
                <a:lnSpc>
                  <a:spcPct val="120000"/>
                </a:lnSpc>
                <a:defRPr sz="3200" b="0" spc="64">
                  <a:solidFill>
                    <a:srgbClr val="5E5E5E"/>
                  </a:solidFill>
                </a:defRPr>
              </a:pPr>
              <a:endParaRPr sz="2400"/>
            </a:p>
          </p:txBody>
        </p:sp>
      </p:grpSp>
      <p:grpSp>
        <p:nvGrpSpPr>
          <p:cNvPr id="100" name="Agrupar 99"/>
          <p:cNvGrpSpPr/>
          <p:nvPr/>
        </p:nvGrpSpPr>
        <p:grpSpPr>
          <a:xfrm rot="-6060000">
            <a:off x="5710233" y="1598640"/>
            <a:ext cx="52035" cy="715508"/>
            <a:chOff x="3909447" y="2682015"/>
            <a:chExt cx="69380" cy="954010"/>
          </a:xfrm>
        </p:grpSpPr>
        <p:sp>
          <p:nvSpPr>
            <p:cNvPr id="101" name="Círculo"/>
            <p:cNvSpPr/>
            <p:nvPr/>
          </p:nvSpPr>
          <p:spPr>
            <a:xfrm>
              <a:off x="3909447" y="2682015"/>
              <a:ext cx="69380" cy="69380"/>
            </a:xfrm>
            <a:prstGeom prst="ellipse">
              <a:avLst/>
            </a:prstGeom>
            <a:solidFill>
              <a:srgbClr val="67A1DD"/>
            </a:solidFill>
            <a:ln w="3175" cap="flat">
              <a:noFill/>
              <a:miter lim="400000"/>
            </a:ln>
            <a:effectLst/>
          </p:spPr>
          <p:txBody>
            <a:bodyPr wrap="square" lIns="38100" tIns="38100" rIns="38100" bIns="38100" numCol="1" anchor="ctr">
              <a:noAutofit/>
            </a:bodyPr>
            <a:lstStyle/>
            <a:p>
              <a:pPr defTabSz="619125">
                <a:lnSpc>
                  <a:spcPct val="120000"/>
                </a:lnSpc>
                <a:defRPr sz="3200" b="0" spc="64">
                  <a:solidFill>
                    <a:srgbClr val="5E5E5E"/>
                  </a:solidFill>
                </a:defRPr>
              </a:pPr>
              <a:endParaRPr sz="2400"/>
            </a:p>
          </p:txBody>
        </p:sp>
        <p:sp>
          <p:nvSpPr>
            <p:cNvPr id="102" name="Línea"/>
            <p:cNvSpPr/>
            <p:nvPr/>
          </p:nvSpPr>
          <p:spPr>
            <a:xfrm flipV="1">
              <a:off x="3944137" y="2795244"/>
              <a:ext cx="1" cy="840781"/>
            </a:xfrm>
            <a:prstGeom prst="line">
              <a:avLst/>
            </a:prstGeom>
            <a:noFill/>
            <a:ln w="25400" cap="rnd">
              <a:solidFill>
                <a:srgbClr val="919191"/>
              </a:solidFill>
              <a:custDash>
                <a:ds d="100000" sp="200000"/>
              </a:custDash>
              <a:miter lim="400000"/>
            </a:ln>
            <a:effectLst/>
          </p:spPr>
          <p:txBody>
            <a:bodyPr wrap="square" lIns="38100" tIns="38100" rIns="38100" bIns="38100" numCol="1" anchor="ctr">
              <a:noAutofit/>
            </a:bodyPr>
            <a:lstStyle/>
            <a:p>
              <a:pPr defTabSz="619125">
                <a:lnSpc>
                  <a:spcPct val="120000"/>
                </a:lnSpc>
                <a:defRPr sz="3200" b="0" spc="64">
                  <a:solidFill>
                    <a:srgbClr val="5E5E5E"/>
                  </a:solidFill>
                </a:defRPr>
              </a:pPr>
              <a:endParaRPr sz="2400"/>
            </a:p>
          </p:txBody>
        </p:sp>
      </p:grpSp>
      <p:grpSp>
        <p:nvGrpSpPr>
          <p:cNvPr id="103" name="Agrupar 102"/>
          <p:cNvGrpSpPr/>
          <p:nvPr/>
        </p:nvGrpSpPr>
        <p:grpSpPr>
          <a:xfrm rot="-4080000">
            <a:off x="5693745" y="2614483"/>
            <a:ext cx="52035" cy="715508"/>
            <a:chOff x="3909447" y="2682015"/>
            <a:chExt cx="69380" cy="954010"/>
          </a:xfrm>
        </p:grpSpPr>
        <p:sp>
          <p:nvSpPr>
            <p:cNvPr id="104" name="Círculo"/>
            <p:cNvSpPr/>
            <p:nvPr/>
          </p:nvSpPr>
          <p:spPr>
            <a:xfrm>
              <a:off x="3909447" y="2682015"/>
              <a:ext cx="69380" cy="69380"/>
            </a:xfrm>
            <a:prstGeom prst="ellipse">
              <a:avLst/>
            </a:prstGeom>
            <a:solidFill>
              <a:srgbClr val="67A1DD"/>
            </a:solidFill>
            <a:ln w="3175" cap="flat">
              <a:noFill/>
              <a:miter lim="400000"/>
            </a:ln>
            <a:effectLst/>
          </p:spPr>
          <p:txBody>
            <a:bodyPr wrap="square" lIns="38100" tIns="38100" rIns="38100" bIns="38100" numCol="1" anchor="ctr">
              <a:noAutofit/>
            </a:bodyPr>
            <a:lstStyle/>
            <a:p>
              <a:pPr defTabSz="619125">
                <a:lnSpc>
                  <a:spcPct val="120000"/>
                </a:lnSpc>
                <a:defRPr sz="3200" b="0" spc="64">
                  <a:solidFill>
                    <a:srgbClr val="5E5E5E"/>
                  </a:solidFill>
                </a:defRPr>
              </a:pPr>
              <a:endParaRPr sz="2400"/>
            </a:p>
          </p:txBody>
        </p:sp>
        <p:sp>
          <p:nvSpPr>
            <p:cNvPr id="105" name="Línea"/>
            <p:cNvSpPr/>
            <p:nvPr/>
          </p:nvSpPr>
          <p:spPr>
            <a:xfrm flipV="1">
              <a:off x="3944137" y="2795244"/>
              <a:ext cx="1" cy="840781"/>
            </a:xfrm>
            <a:prstGeom prst="line">
              <a:avLst/>
            </a:prstGeom>
            <a:noFill/>
            <a:ln w="25400" cap="rnd">
              <a:solidFill>
                <a:srgbClr val="919191"/>
              </a:solidFill>
              <a:custDash>
                <a:ds d="100000" sp="200000"/>
              </a:custDash>
              <a:miter lim="400000"/>
            </a:ln>
            <a:effectLst/>
          </p:spPr>
          <p:txBody>
            <a:bodyPr wrap="square" lIns="38100" tIns="38100" rIns="38100" bIns="38100" numCol="1" anchor="ctr">
              <a:noAutofit/>
            </a:bodyPr>
            <a:lstStyle/>
            <a:p>
              <a:pPr defTabSz="619125">
                <a:lnSpc>
                  <a:spcPct val="120000"/>
                </a:lnSpc>
                <a:defRPr sz="3200" b="0" spc="64">
                  <a:solidFill>
                    <a:srgbClr val="5E5E5E"/>
                  </a:solidFill>
                </a:defRPr>
              </a:pPr>
              <a:endParaRPr sz="2400"/>
            </a:p>
          </p:txBody>
        </p:sp>
      </p:grpSp>
      <p:pic>
        <p:nvPicPr>
          <p:cNvPr id="4098" name="Picture 2" descr="Свързано изображение"/>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534" y="879139"/>
            <a:ext cx="433388" cy="32194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Свързано изображение"/>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206" y="2658419"/>
            <a:ext cx="433388" cy="32194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Свързано изображение"/>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0739" y="3005234"/>
            <a:ext cx="433388" cy="32194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Свързано изображение"/>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7987" y="912164"/>
            <a:ext cx="433388" cy="32194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Свързано изображение"/>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4084" y="3699267"/>
            <a:ext cx="433388" cy="321945"/>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Agrupar 1"/>
          <p:cNvGrpSpPr/>
          <p:nvPr/>
        </p:nvGrpSpPr>
        <p:grpSpPr>
          <a:xfrm>
            <a:off x="1494766" y="2098101"/>
            <a:ext cx="305243" cy="309092"/>
            <a:chOff x="4645477" y="1651849"/>
            <a:chExt cx="684102" cy="684102"/>
          </a:xfrm>
        </p:grpSpPr>
        <p:sp>
          <p:nvSpPr>
            <p:cNvPr id="57" name="Círculo"/>
            <p:cNvSpPr/>
            <p:nvPr/>
          </p:nvSpPr>
          <p:spPr>
            <a:xfrm>
              <a:off x="4645477" y="1651849"/>
              <a:ext cx="684102" cy="684102"/>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sp>
          <p:nvSpPr>
            <p:cNvPr id="58" name="Figura"/>
            <p:cNvSpPr/>
            <p:nvPr/>
          </p:nvSpPr>
          <p:spPr>
            <a:xfrm>
              <a:off x="4796244" y="1802615"/>
              <a:ext cx="382569" cy="382570"/>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9" y="11291"/>
                    <a:pt x="19636" y="11291"/>
                  </a:cubicBezTo>
                  <a:lnTo>
                    <a:pt x="19636" y="7364"/>
                  </a:lnTo>
                  <a:cubicBezTo>
                    <a:pt x="20179"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60"/>
                    <a:pt x="18977" y="0"/>
                    <a:pt x="18164" y="0"/>
                  </a:cubicBezTo>
                  <a:cubicBezTo>
                    <a:pt x="17350" y="0"/>
                    <a:pt x="16691" y="660"/>
                    <a:pt x="16691" y="1473"/>
                  </a:cubicBezTo>
                  <a:lnTo>
                    <a:pt x="16691" y="1844"/>
                  </a:lnTo>
                  <a:lnTo>
                    <a:pt x="2459" y="6030"/>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80" y="21433"/>
                    <a:pt x="5166" y="21600"/>
                    <a:pt x="5400" y="21600"/>
                  </a:cubicBezTo>
                  <a:lnTo>
                    <a:pt x="9327" y="21600"/>
                  </a:lnTo>
                  <a:cubicBezTo>
                    <a:pt x="9598" y="21600"/>
                    <a:pt x="9818" y="21380"/>
                    <a:pt x="9818" y="21109"/>
                  </a:cubicBezTo>
                  <a:cubicBezTo>
                    <a:pt x="9818" y="21073"/>
                    <a:pt x="9805" y="21039"/>
                    <a:pt x="9797" y="21005"/>
                  </a:cubicBezTo>
                  <a:lnTo>
                    <a:pt x="9806" y="21003"/>
                  </a:lnTo>
                  <a:lnTo>
                    <a:pt x="8249" y="14329"/>
                  </a:lnTo>
                  <a:lnTo>
                    <a:pt x="16691" y="16812"/>
                  </a:lnTo>
                  <a:lnTo>
                    <a:pt x="16691" y="17182"/>
                  </a:lnTo>
                  <a:cubicBezTo>
                    <a:pt x="16691" y="17996"/>
                    <a:pt x="17350" y="18655"/>
                    <a:pt x="18164" y="18655"/>
                  </a:cubicBezTo>
                  <a:cubicBezTo>
                    <a:pt x="18977" y="18655"/>
                    <a:pt x="19636" y="17996"/>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rgbClr val="1F1F1F"/>
            </a:solidFill>
            <a:ln w="3175">
              <a:miter lim="400000"/>
            </a:ln>
          </p:spPr>
          <p:txBody>
            <a:bodyPr lIns="34289" rIns="34289" anchor="ctr"/>
            <a:lstStyle/>
            <a:p>
              <a:pPr defTabSz="685748">
                <a:defRPr sz="1800" b="0">
                  <a:latin typeface="Open Sans"/>
                  <a:ea typeface="Open Sans"/>
                  <a:cs typeface="Open Sans"/>
                  <a:sym typeface="Open Sans"/>
                </a:defRPr>
              </a:pPr>
              <a:endParaRPr/>
            </a:p>
          </p:txBody>
        </p:sp>
      </p:grpSp>
      <p:grpSp>
        <p:nvGrpSpPr>
          <p:cNvPr id="61" name="Agrupar 2"/>
          <p:cNvGrpSpPr/>
          <p:nvPr/>
        </p:nvGrpSpPr>
        <p:grpSpPr>
          <a:xfrm>
            <a:off x="6217493" y="4172035"/>
            <a:ext cx="305243" cy="309092"/>
            <a:chOff x="4645477" y="2772301"/>
            <a:chExt cx="684102" cy="684102"/>
          </a:xfrm>
        </p:grpSpPr>
        <p:sp>
          <p:nvSpPr>
            <p:cNvPr id="62" name="Círculo"/>
            <p:cNvSpPr/>
            <p:nvPr/>
          </p:nvSpPr>
          <p:spPr>
            <a:xfrm>
              <a:off x="4645477" y="2772301"/>
              <a:ext cx="684102" cy="684102"/>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sp>
          <p:nvSpPr>
            <p:cNvPr id="64" name="Figura"/>
            <p:cNvSpPr/>
            <p:nvPr/>
          </p:nvSpPr>
          <p:spPr>
            <a:xfrm>
              <a:off x="4818690" y="2967018"/>
              <a:ext cx="316173" cy="316173"/>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1F1F1F"/>
            </a:solidFill>
            <a:ln w="3175">
              <a:miter lim="400000"/>
            </a:ln>
          </p:spPr>
          <p:txBody>
            <a:bodyPr lIns="34289" rIns="34289" anchor="ctr"/>
            <a:lstStyle/>
            <a:p>
              <a:pPr defTabSz="685748">
                <a:defRPr sz="1800" b="0">
                  <a:latin typeface="Open Sans"/>
                  <a:ea typeface="Open Sans"/>
                  <a:cs typeface="Open Sans"/>
                  <a:sym typeface="Open Sans"/>
                </a:defRPr>
              </a:pPr>
              <a:endParaRPr/>
            </a:p>
          </p:txBody>
        </p:sp>
      </p:grpSp>
      <p:grpSp>
        <p:nvGrpSpPr>
          <p:cNvPr id="68" name="Group 67"/>
          <p:cNvGrpSpPr/>
          <p:nvPr/>
        </p:nvGrpSpPr>
        <p:grpSpPr>
          <a:xfrm>
            <a:off x="6977311" y="4171732"/>
            <a:ext cx="305243" cy="309092"/>
            <a:chOff x="4573008" y="1502357"/>
            <a:chExt cx="684102" cy="684102"/>
          </a:xfrm>
        </p:grpSpPr>
        <p:sp>
          <p:nvSpPr>
            <p:cNvPr id="70" name="Círculo"/>
            <p:cNvSpPr/>
            <p:nvPr/>
          </p:nvSpPr>
          <p:spPr>
            <a:xfrm>
              <a:off x="4573008" y="1502357"/>
              <a:ext cx="684102" cy="684102"/>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pic>
          <p:nvPicPr>
            <p:cNvPr id="72" name="Imagen 3"/>
            <p:cNvPicPr>
              <a:picLocks noChangeAspect="1"/>
            </p:cNvPicPr>
            <p:nvPr/>
          </p:nvPicPr>
          <p:blipFill>
            <a:blip r:embed="rId6"/>
            <a:stretch>
              <a:fillRect/>
            </a:stretch>
          </p:blipFill>
          <p:spPr>
            <a:xfrm>
              <a:off x="4722611" y="1651361"/>
              <a:ext cx="406400" cy="330200"/>
            </a:xfrm>
            <a:prstGeom prst="rect">
              <a:avLst/>
            </a:prstGeom>
          </p:spPr>
        </p:pic>
      </p:grpSp>
      <p:grpSp>
        <p:nvGrpSpPr>
          <p:cNvPr id="3" name="Group 2"/>
          <p:cNvGrpSpPr/>
          <p:nvPr/>
        </p:nvGrpSpPr>
        <p:grpSpPr>
          <a:xfrm>
            <a:off x="6595666" y="4172034"/>
            <a:ext cx="305243" cy="309092"/>
            <a:chOff x="249170" y="5843284"/>
            <a:chExt cx="406991" cy="412123"/>
          </a:xfrm>
        </p:grpSpPr>
        <p:sp>
          <p:nvSpPr>
            <p:cNvPr id="66" name="Círculo"/>
            <p:cNvSpPr/>
            <p:nvPr/>
          </p:nvSpPr>
          <p:spPr>
            <a:xfrm>
              <a:off x="249170" y="5843284"/>
              <a:ext cx="406991" cy="412123"/>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sp>
          <p:nvSpPr>
            <p:cNvPr id="73" name="Folded Corner 72"/>
            <p:cNvSpPr/>
            <p:nvPr/>
          </p:nvSpPr>
          <p:spPr>
            <a:xfrm>
              <a:off x="358615" y="5890261"/>
              <a:ext cx="188100" cy="318172"/>
            </a:xfrm>
            <a:prstGeom prst="foldedCorner">
              <a:avLst/>
            </a:prstGeom>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6789" tIns="26789" rIns="26789" bIns="26789" numCol="1" spcCol="38100" rtlCol="0" anchor="ctr">
              <a:spAutoFit/>
            </a:bodyPr>
            <a:lstStyle/>
            <a:p>
              <a:pPr algn="ctr" defTabSz="308074" hangingPunct="0"/>
              <a:endParaRPr lang="bg-BG" sz="1050">
                <a:solidFill>
                  <a:srgbClr val="FFFFFF"/>
                </a:solidFill>
                <a:sym typeface="Helvetica Neue Medium"/>
              </a:endParaRPr>
            </a:p>
          </p:txBody>
        </p:sp>
      </p:grpSp>
      <p:grpSp>
        <p:nvGrpSpPr>
          <p:cNvPr id="80" name="Group 79"/>
          <p:cNvGrpSpPr/>
          <p:nvPr/>
        </p:nvGrpSpPr>
        <p:grpSpPr>
          <a:xfrm>
            <a:off x="1134630" y="2098528"/>
            <a:ext cx="305243" cy="309092"/>
            <a:chOff x="4573008" y="1502357"/>
            <a:chExt cx="684102" cy="684102"/>
          </a:xfrm>
        </p:grpSpPr>
        <p:sp>
          <p:nvSpPr>
            <p:cNvPr id="82" name="Círculo"/>
            <p:cNvSpPr/>
            <p:nvPr/>
          </p:nvSpPr>
          <p:spPr>
            <a:xfrm>
              <a:off x="4573008" y="1502357"/>
              <a:ext cx="684102" cy="684102"/>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pic>
          <p:nvPicPr>
            <p:cNvPr id="83" name="Imagen 3"/>
            <p:cNvPicPr>
              <a:picLocks noChangeAspect="1"/>
            </p:cNvPicPr>
            <p:nvPr/>
          </p:nvPicPr>
          <p:blipFill>
            <a:blip r:embed="rId6"/>
            <a:stretch>
              <a:fillRect/>
            </a:stretch>
          </p:blipFill>
          <p:spPr>
            <a:xfrm>
              <a:off x="4722611" y="1651361"/>
              <a:ext cx="406400" cy="330200"/>
            </a:xfrm>
            <a:prstGeom prst="rect">
              <a:avLst/>
            </a:prstGeom>
          </p:spPr>
        </p:pic>
      </p:grpSp>
      <p:grpSp>
        <p:nvGrpSpPr>
          <p:cNvPr id="85" name="Group 84"/>
          <p:cNvGrpSpPr/>
          <p:nvPr/>
        </p:nvGrpSpPr>
        <p:grpSpPr>
          <a:xfrm>
            <a:off x="1874755" y="2092469"/>
            <a:ext cx="305243" cy="309092"/>
            <a:chOff x="249170" y="5843284"/>
            <a:chExt cx="406991" cy="412123"/>
          </a:xfrm>
        </p:grpSpPr>
        <p:sp>
          <p:nvSpPr>
            <p:cNvPr id="86" name="Círculo"/>
            <p:cNvSpPr/>
            <p:nvPr/>
          </p:nvSpPr>
          <p:spPr>
            <a:xfrm>
              <a:off x="249170" y="5843284"/>
              <a:ext cx="406991" cy="412123"/>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sp>
          <p:nvSpPr>
            <p:cNvPr id="87" name="Folded Corner 86"/>
            <p:cNvSpPr/>
            <p:nvPr/>
          </p:nvSpPr>
          <p:spPr>
            <a:xfrm>
              <a:off x="358615" y="5890261"/>
              <a:ext cx="188100" cy="318172"/>
            </a:xfrm>
            <a:prstGeom prst="foldedCorner">
              <a:avLst/>
            </a:prstGeom>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6789" tIns="26789" rIns="26789" bIns="26789" numCol="1" spcCol="38100" rtlCol="0" anchor="ctr">
              <a:spAutoFit/>
            </a:bodyPr>
            <a:lstStyle/>
            <a:p>
              <a:pPr algn="ctr" defTabSz="308074" hangingPunct="0"/>
              <a:endParaRPr lang="bg-BG" sz="1050">
                <a:solidFill>
                  <a:srgbClr val="FFFFFF"/>
                </a:solidFill>
                <a:sym typeface="Helvetica Neue Medium"/>
              </a:endParaRPr>
            </a:p>
          </p:txBody>
        </p:sp>
      </p:grpSp>
      <p:grpSp>
        <p:nvGrpSpPr>
          <p:cNvPr id="88" name="Agrupar 2"/>
          <p:cNvGrpSpPr/>
          <p:nvPr/>
        </p:nvGrpSpPr>
        <p:grpSpPr>
          <a:xfrm>
            <a:off x="1123112" y="3445749"/>
            <a:ext cx="305243" cy="309092"/>
            <a:chOff x="4645477" y="2772301"/>
            <a:chExt cx="684102" cy="684102"/>
          </a:xfrm>
        </p:grpSpPr>
        <p:sp>
          <p:nvSpPr>
            <p:cNvPr id="89" name="Círculo"/>
            <p:cNvSpPr/>
            <p:nvPr/>
          </p:nvSpPr>
          <p:spPr>
            <a:xfrm>
              <a:off x="4645477" y="2772301"/>
              <a:ext cx="684102" cy="684102"/>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sp>
          <p:nvSpPr>
            <p:cNvPr id="93" name="Figura"/>
            <p:cNvSpPr/>
            <p:nvPr/>
          </p:nvSpPr>
          <p:spPr>
            <a:xfrm>
              <a:off x="4818690" y="2967018"/>
              <a:ext cx="316173" cy="316173"/>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1F1F1F"/>
            </a:solidFill>
            <a:ln w="3175">
              <a:miter lim="400000"/>
            </a:ln>
          </p:spPr>
          <p:txBody>
            <a:bodyPr lIns="34289" rIns="34289" anchor="ctr"/>
            <a:lstStyle/>
            <a:p>
              <a:pPr defTabSz="685748">
                <a:defRPr sz="1800" b="0">
                  <a:latin typeface="Open Sans"/>
                  <a:ea typeface="Open Sans"/>
                  <a:cs typeface="Open Sans"/>
                  <a:sym typeface="Open Sans"/>
                </a:defRPr>
              </a:pPr>
              <a:endParaRPr/>
            </a:p>
          </p:txBody>
        </p:sp>
      </p:grpSp>
      <p:grpSp>
        <p:nvGrpSpPr>
          <p:cNvPr id="106" name="Group 105"/>
          <p:cNvGrpSpPr/>
          <p:nvPr/>
        </p:nvGrpSpPr>
        <p:grpSpPr>
          <a:xfrm>
            <a:off x="1475119" y="3445446"/>
            <a:ext cx="305243" cy="309092"/>
            <a:chOff x="4573008" y="1502357"/>
            <a:chExt cx="684102" cy="684102"/>
          </a:xfrm>
        </p:grpSpPr>
        <p:sp>
          <p:nvSpPr>
            <p:cNvPr id="107" name="Círculo"/>
            <p:cNvSpPr/>
            <p:nvPr/>
          </p:nvSpPr>
          <p:spPr>
            <a:xfrm>
              <a:off x="4573008" y="1502357"/>
              <a:ext cx="684102" cy="684102"/>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pic>
          <p:nvPicPr>
            <p:cNvPr id="108" name="Imagen 3"/>
            <p:cNvPicPr>
              <a:picLocks noChangeAspect="1"/>
            </p:cNvPicPr>
            <p:nvPr/>
          </p:nvPicPr>
          <p:blipFill>
            <a:blip r:embed="rId6"/>
            <a:stretch>
              <a:fillRect/>
            </a:stretch>
          </p:blipFill>
          <p:spPr>
            <a:xfrm>
              <a:off x="4722611" y="1651361"/>
              <a:ext cx="406400" cy="330200"/>
            </a:xfrm>
            <a:prstGeom prst="rect">
              <a:avLst/>
            </a:prstGeom>
          </p:spPr>
        </p:pic>
      </p:grpSp>
      <p:grpSp>
        <p:nvGrpSpPr>
          <p:cNvPr id="112" name="Group 111"/>
          <p:cNvGrpSpPr/>
          <p:nvPr/>
        </p:nvGrpSpPr>
        <p:grpSpPr>
          <a:xfrm>
            <a:off x="2258153" y="2096461"/>
            <a:ext cx="310500" cy="305100"/>
            <a:chOff x="3746461" y="5206226"/>
            <a:chExt cx="684102" cy="684102"/>
          </a:xfrm>
        </p:grpSpPr>
        <p:sp>
          <p:nvSpPr>
            <p:cNvPr id="113" name="Círculo"/>
            <p:cNvSpPr/>
            <p:nvPr/>
          </p:nvSpPr>
          <p:spPr>
            <a:xfrm>
              <a:off x="3746461" y="5206226"/>
              <a:ext cx="684102" cy="684102"/>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pic>
          <p:nvPicPr>
            <p:cNvPr id="114" name="Picture 8" descr="Свързано изображение"/>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5831" y="5348176"/>
              <a:ext cx="360000"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8" name="Group 117"/>
          <p:cNvGrpSpPr/>
          <p:nvPr/>
        </p:nvGrpSpPr>
        <p:grpSpPr>
          <a:xfrm>
            <a:off x="1670221" y="3822443"/>
            <a:ext cx="305243" cy="309092"/>
            <a:chOff x="249170" y="5843284"/>
            <a:chExt cx="406991" cy="412123"/>
          </a:xfrm>
        </p:grpSpPr>
        <p:sp>
          <p:nvSpPr>
            <p:cNvPr id="119" name="Círculo"/>
            <p:cNvSpPr/>
            <p:nvPr/>
          </p:nvSpPr>
          <p:spPr>
            <a:xfrm>
              <a:off x="249170" y="5843284"/>
              <a:ext cx="406991" cy="412123"/>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sp>
          <p:nvSpPr>
            <p:cNvPr id="120" name="Folded Corner 119"/>
            <p:cNvSpPr/>
            <p:nvPr/>
          </p:nvSpPr>
          <p:spPr>
            <a:xfrm>
              <a:off x="358615" y="5890261"/>
              <a:ext cx="188100" cy="318172"/>
            </a:xfrm>
            <a:prstGeom prst="foldedCorner">
              <a:avLst/>
            </a:prstGeom>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6789" tIns="26789" rIns="26789" bIns="26789" numCol="1" spcCol="38100" rtlCol="0" anchor="ctr">
              <a:spAutoFit/>
            </a:bodyPr>
            <a:lstStyle/>
            <a:p>
              <a:pPr algn="ctr" defTabSz="308074" hangingPunct="0"/>
              <a:endParaRPr lang="bg-BG" sz="1050">
                <a:solidFill>
                  <a:srgbClr val="FFFFFF"/>
                </a:solidFill>
                <a:sym typeface="Helvetica Neue Medium"/>
              </a:endParaRPr>
            </a:p>
          </p:txBody>
        </p:sp>
      </p:grpSp>
      <p:grpSp>
        <p:nvGrpSpPr>
          <p:cNvPr id="121" name="Group 120"/>
          <p:cNvGrpSpPr/>
          <p:nvPr/>
        </p:nvGrpSpPr>
        <p:grpSpPr>
          <a:xfrm>
            <a:off x="1836674" y="3460241"/>
            <a:ext cx="310500" cy="305100"/>
            <a:chOff x="3746461" y="5206226"/>
            <a:chExt cx="684102" cy="684102"/>
          </a:xfrm>
        </p:grpSpPr>
        <p:sp>
          <p:nvSpPr>
            <p:cNvPr id="122" name="Círculo"/>
            <p:cNvSpPr/>
            <p:nvPr/>
          </p:nvSpPr>
          <p:spPr>
            <a:xfrm>
              <a:off x="3746461" y="5206226"/>
              <a:ext cx="684102" cy="684102"/>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pic>
          <p:nvPicPr>
            <p:cNvPr id="123" name="Picture 8" descr="Свързано изображение"/>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5831" y="5348176"/>
              <a:ext cx="360000"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Group 123"/>
          <p:cNvGrpSpPr/>
          <p:nvPr/>
        </p:nvGrpSpPr>
        <p:grpSpPr>
          <a:xfrm>
            <a:off x="3000706" y="4754086"/>
            <a:ext cx="305243" cy="309092"/>
            <a:chOff x="4573008" y="1502357"/>
            <a:chExt cx="684102" cy="684102"/>
          </a:xfrm>
        </p:grpSpPr>
        <p:sp>
          <p:nvSpPr>
            <p:cNvPr id="125" name="Círculo"/>
            <p:cNvSpPr/>
            <p:nvPr/>
          </p:nvSpPr>
          <p:spPr>
            <a:xfrm>
              <a:off x="4573008" y="1502357"/>
              <a:ext cx="684102" cy="684102"/>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pic>
          <p:nvPicPr>
            <p:cNvPr id="126" name="Imagen 3"/>
            <p:cNvPicPr>
              <a:picLocks noChangeAspect="1"/>
            </p:cNvPicPr>
            <p:nvPr/>
          </p:nvPicPr>
          <p:blipFill>
            <a:blip r:embed="rId6"/>
            <a:stretch>
              <a:fillRect/>
            </a:stretch>
          </p:blipFill>
          <p:spPr>
            <a:xfrm>
              <a:off x="4722611" y="1651361"/>
              <a:ext cx="406400" cy="330200"/>
            </a:xfrm>
            <a:prstGeom prst="rect">
              <a:avLst/>
            </a:prstGeom>
          </p:spPr>
        </p:pic>
      </p:grpSp>
      <p:grpSp>
        <p:nvGrpSpPr>
          <p:cNvPr id="127" name="Agrupar 1"/>
          <p:cNvGrpSpPr/>
          <p:nvPr/>
        </p:nvGrpSpPr>
        <p:grpSpPr>
          <a:xfrm>
            <a:off x="1292049" y="3811567"/>
            <a:ext cx="305243" cy="309092"/>
            <a:chOff x="4645477" y="1651849"/>
            <a:chExt cx="684102" cy="684102"/>
          </a:xfrm>
        </p:grpSpPr>
        <p:sp>
          <p:nvSpPr>
            <p:cNvPr id="128" name="Círculo"/>
            <p:cNvSpPr/>
            <p:nvPr/>
          </p:nvSpPr>
          <p:spPr>
            <a:xfrm>
              <a:off x="4645477" y="1651849"/>
              <a:ext cx="684102" cy="684102"/>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sp>
          <p:nvSpPr>
            <p:cNvPr id="129" name="Figura"/>
            <p:cNvSpPr/>
            <p:nvPr/>
          </p:nvSpPr>
          <p:spPr>
            <a:xfrm>
              <a:off x="4796244" y="1802615"/>
              <a:ext cx="382569" cy="382570"/>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9" y="11291"/>
                    <a:pt x="19636" y="11291"/>
                  </a:cubicBezTo>
                  <a:lnTo>
                    <a:pt x="19636" y="7364"/>
                  </a:lnTo>
                  <a:cubicBezTo>
                    <a:pt x="20179"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60"/>
                    <a:pt x="18977" y="0"/>
                    <a:pt x="18164" y="0"/>
                  </a:cubicBezTo>
                  <a:cubicBezTo>
                    <a:pt x="17350" y="0"/>
                    <a:pt x="16691" y="660"/>
                    <a:pt x="16691" y="1473"/>
                  </a:cubicBezTo>
                  <a:lnTo>
                    <a:pt x="16691" y="1844"/>
                  </a:lnTo>
                  <a:lnTo>
                    <a:pt x="2459" y="6030"/>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80" y="21433"/>
                    <a:pt x="5166" y="21600"/>
                    <a:pt x="5400" y="21600"/>
                  </a:cubicBezTo>
                  <a:lnTo>
                    <a:pt x="9327" y="21600"/>
                  </a:lnTo>
                  <a:cubicBezTo>
                    <a:pt x="9598" y="21600"/>
                    <a:pt x="9818" y="21380"/>
                    <a:pt x="9818" y="21109"/>
                  </a:cubicBezTo>
                  <a:cubicBezTo>
                    <a:pt x="9818" y="21073"/>
                    <a:pt x="9805" y="21039"/>
                    <a:pt x="9797" y="21005"/>
                  </a:cubicBezTo>
                  <a:lnTo>
                    <a:pt x="9806" y="21003"/>
                  </a:lnTo>
                  <a:lnTo>
                    <a:pt x="8249" y="14329"/>
                  </a:lnTo>
                  <a:lnTo>
                    <a:pt x="16691" y="16812"/>
                  </a:lnTo>
                  <a:lnTo>
                    <a:pt x="16691" y="17182"/>
                  </a:lnTo>
                  <a:cubicBezTo>
                    <a:pt x="16691" y="17996"/>
                    <a:pt x="17350" y="18655"/>
                    <a:pt x="18164" y="18655"/>
                  </a:cubicBezTo>
                  <a:cubicBezTo>
                    <a:pt x="18977" y="18655"/>
                    <a:pt x="19636" y="17996"/>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rgbClr val="1F1F1F"/>
            </a:solidFill>
            <a:ln w="3175">
              <a:miter lim="400000"/>
            </a:ln>
          </p:spPr>
          <p:txBody>
            <a:bodyPr lIns="34289" rIns="34289" anchor="ctr"/>
            <a:lstStyle/>
            <a:p>
              <a:pPr defTabSz="685748">
                <a:defRPr sz="1800" b="0">
                  <a:latin typeface="Open Sans"/>
                  <a:ea typeface="Open Sans"/>
                  <a:cs typeface="Open Sans"/>
                  <a:sym typeface="Open Sans"/>
                </a:defRPr>
              </a:pPr>
              <a:endParaRPr/>
            </a:p>
          </p:txBody>
        </p:sp>
      </p:grpSp>
      <p:grpSp>
        <p:nvGrpSpPr>
          <p:cNvPr id="130" name="Agrupar 2"/>
          <p:cNvGrpSpPr/>
          <p:nvPr/>
        </p:nvGrpSpPr>
        <p:grpSpPr>
          <a:xfrm>
            <a:off x="6204312" y="2302726"/>
            <a:ext cx="305243" cy="309092"/>
            <a:chOff x="4645477" y="2772301"/>
            <a:chExt cx="684102" cy="684102"/>
          </a:xfrm>
        </p:grpSpPr>
        <p:sp>
          <p:nvSpPr>
            <p:cNvPr id="131" name="Círculo"/>
            <p:cNvSpPr/>
            <p:nvPr/>
          </p:nvSpPr>
          <p:spPr>
            <a:xfrm>
              <a:off x="4645477" y="2772301"/>
              <a:ext cx="684102" cy="684102"/>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sp>
          <p:nvSpPr>
            <p:cNvPr id="132" name="Figura"/>
            <p:cNvSpPr/>
            <p:nvPr/>
          </p:nvSpPr>
          <p:spPr>
            <a:xfrm>
              <a:off x="4818690" y="2967018"/>
              <a:ext cx="316173" cy="316173"/>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1F1F1F"/>
            </a:solidFill>
            <a:ln w="3175">
              <a:miter lim="400000"/>
            </a:ln>
          </p:spPr>
          <p:txBody>
            <a:bodyPr lIns="34289" rIns="34289" anchor="ctr"/>
            <a:lstStyle/>
            <a:p>
              <a:pPr defTabSz="685748">
                <a:defRPr sz="1800" b="0">
                  <a:latin typeface="Open Sans"/>
                  <a:ea typeface="Open Sans"/>
                  <a:cs typeface="Open Sans"/>
                  <a:sym typeface="Open Sans"/>
                </a:defRPr>
              </a:pPr>
              <a:endParaRPr/>
            </a:p>
          </p:txBody>
        </p:sp>
      </p:grpSp>
      <p:grpSp>
        <p:nvGrpSpPr>
          <p:cNvPr id="133" name="Group 132"/>
          <p:cNvGrpSpPr/>
          <p:nvPr/>
        </p:nvGrpSpPr>
        <p:grpSpPr>
          <a:xfrm>
            <a:off x="6549175" y="2302423"/>
            <a:ext cx="305243" cy="309092"/>
            <a:chOff x="4573008" y="1502357"/>
            <a:chExt cx="684102" cy="684102"/>
          </a:xfrm>
        </p:grpSpPr>
        <p:sp>
          <p:nvSpPr>
            <p:cNvPr id="134" name="Círculo"/>
            <p:cNvSpPr/>
            <p:nvPr/>
          </p:nvSpPr>
          <p:spPr>
            <a:xfrm>
              <a:off x="4573008" y="1502357"/>
              <a:ext cx="684102" cy="684102"/>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pic>
          <p:nvPicPr>
            <p:cNvPr id="135" name="Imagen 3"/>
            <p:cNvPicPr>
              <a:picLocks noChangeAspect="1"/>
            </p:cNvPicPr>
            <p:nvPr/>
          </p:nvPicPr>
          <p:blipFill>
            <a:blip r:embed="rId6"/>
            <a:stretch>
              <a:fillRect/>
            </a:stretch>
          </p:blipFill>
          <p:spPr>
            <a:xfrm>
              <a:off x="4722611" y="1651361"/>
              <a:ext cx="406400" cy="330200"/>
            </a:xfrm>
            <a:prstGeom prst="rect">
              <a:avLst/>
            </a:prstGeom>
          </p:spPr>
        </p:pic>
      </p:grpSp>
      <p:grpSp>
        <p:nvGrpSpPr>
          <p:cNvPr id="136" name="Group 135"/>
          <p:cNvGrpSpPr/>
          <p:nvPr/>
        </p:nvGrpSpPr>
        <p:grpSpPr>
          <a:xfrm>
            <a:off x="6894039" y="2302198"/>
            <a:ext cx="305243" cy="309092"/>
            <a:chOff x="249170" y="5843284"/>
            <a:chExt cx="406991" cy="412123"/>
          </a:xfrm>
        </p:grpSpPr>
        <p:sp>
          <p:nvSpPr>
            <p:cNvPr id="137" name="Círculo"/>
            <p:cNvSpPr/>
            <p:nvPr/>
          </p:nvSpPr>
          <p:spPr>
            <a:xfrm>
              <a:off x="249170" y="5843284"/>
              <a:ext cx="406991" cy="412123"/>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sp>
          <p:nvSpPr>
            <p:cNvPr id="138" name="Folded Corner 137"/>
            <p:cNvSpPr/>
            <p:nvPr/>
          </p:nvSpPr>
          <p:spPr>
            <a:xfrm>
              <a:off x="358615" y="5890261"/>
              <a:ext cx="188100" cy="318172"/>
            </a:xfrm>
            <a:prstGeom prst="foldedCorner">
              <a:avLst/>
            </a:prstGeom>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6789" tIns="26789" rIns="26789" bIns="26789" numCol="1" spcCol="38100" rtlCol="0" anchor="ctr">
              <a:spAutoFit/>
            </a:bodyPr>
            <a:lstStyle/>
            <a:p>
              <a:pPr algn="ctr" defTabSz="308074" hangingPunct="0"/>
              <a:endParaRPr lang="bg-BG" sz="1050">
                <a:solidFill>
                  <a:srgbClr val="FFFFFF"/>
                </a:solidFill>
                <a:sym typeface="Helvetica Neue Medium"/>
              </a:endParaRPr>
            </a:p>
          </p:txBody>
        </p:sp>
      </p:grpSp>
      <p:grpSp>
        <p:nvGrpSpPr>
          <p:cNvPr id="139" name="Agrupar 1"/>
          <p:cNvGrpSpPr/>
          <p:nvPr/>
        </p:nvGrpSpPr>
        <p:grpSpPr>
          <a:xfrm>
            <a:off x="3372701" y="4754086"/>
            <a:ext cx="305243" cy="309092"/>
            <a:chOff x="4645477" y="1651849"/>
            <a:chExt cx="684102" cy="684102"/>
          </a:xfrm>
        </p:grpSpPr>
        <p:sp>
          <p:nvSpPr>
            <p:cNvPr id="140" name="Círculo"/>
            <p:cNvSpPr/>
            <p:nvPr/>
          </p:nvSpPr>
          <p:spPr>
            <a:xfrm>
              <a:off x="4645477" y="1651849"/>
              <a:ext cx="684102" cy="684102"/>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sp>
          <p:nvSpPr>
            <p:cNvPr id="141" name="Figura"/>
            <p:cNvSpPr/>
            <p:nvPr/>
          </p:nvSpPr>
          <p:spPr>
            <a:xfrm>
              <a:off x="4796244" y="1802615"/>
              <a:ext cx="382569" cy="382570"/>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9" y="11291"/>
                    <a:pt x="19636" y="11291"/>
                  </a:cubicBezTo>
                  <a:lnTo>
                    <a:pt x="19636" y="7364"/>
                  </a:lnTo>
                  <a:cubicBezTo>
                    <a:pt x="20179"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60"/>
                    <a:pt x="18977" y="0"/>
                    <a:pt x="18164" y="0"/>
                  </a:cubicBezTo>
                  <a:cubicBezTo>
                    <a:pt x="17350" y="0"/>
                    <a:pt x="16691" y="660"/>
                    <a:pt x="16691" y="1473"/>
                  </a:cubicBezTo>
                  <a:lnTo>
                    <a:pt x="16691" y="1844"/>
                  </a:lnTo>
                  <a:lnTo>
                    <a:pt x="2459" y="6030"/>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80" y="21433"/>
                    <a:pt x="5166" y="21600"/>
                    <a:pt x="5400" y="21600"/>
                  </a:cubicBezTo>
                  <a:lnTo>
                    <a:pt x="9327" y="21600"/>
                  </a:lnTo>
                  <a:cubicBezTo>
                    <a:pt x="9598" y="21600"/>
                    <a:pt x="9818" y="21380"/>
                    <a:pt x="9818" y="21109"/>
                  </a:cubicBezTo>
                  <a:cubicBezTo>
                    <a:pt x="9818" y="21073"/>
                    <a:pt x="9805" y="21039"/>
                    <a:pt x="9797" y="21005"/>
                  </a:cubicBezTo>
                  <a:lnTo>
                    <a:pt x="9806" y="21003"/>
                  </a:lnTo>
                  <a:lnTo>
                    <a:pt x="8249" y="14329"/>
                  </a:lnTo>
                  <a:lnTo>
                    <a:pt x="16691" y="16812"/>
                  </a:lnTo>
                  <a:lnTo>
                    <a:pt x="16691" y="17182"/>
                  </a:lnTo>
                  <a:cubicBezTo>
                    <a:pt x="16691" y="17996"/>
                    <a:pt x="17350" y="18655"/>
                    <a:pt x="18164" y="18655"/>
                  </a:cubicBezTo>
                  <a:cubicBezTo>
                    <a:pt x="18977" y="18655"/>
                    <a:pt x="19636" y="17996"/>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rgbClr val="1F1F1F"/>
            </a:solidFill>
            <a:ln w="3175">
              <a:miter lim="400000"/>
            </a:ln>
          </p:spPr>
          <p:txBody>
            <a:bodyPr lIns="34289" rIns="34289" anchor="ctr"/>
            <a:lstStyle/>
            <a:p>
              <a:pPr defTabSz="685748">
                <a:defRPr sz="1800" b="0">
                  <a:latin typeface="Open Sans"/>
                  <a:ea typeface="Open Sans"/>
                  <a:cs typeface="Open Sans"/>
                  <a:sym typeface="Open Sans"/>
                </a:defRPr>
              </a:pPr>
              <a:endParaRPr/>
            </a:p>
          </p:txBody>
        </p:sp>
      </p:grpSp>
      <p:pic>
        <p:nvPicPr>
          <p:cNvPr id="109" name="Picture 108"/>
          <p:cNvPicPr>
            <a:picLocks noChangeAspect="1"/>
          </p:cNvPicPr>
          <p:nvPr/>
        </p:nvPicPr>
        <p:blipFill rotWithShape="1">
          <a:blip r:embed="rId8"/>
          <a:srcRect t="61496" r="36096" b="6844"/>
          <a:stretch/>
        </p:blipFill>
        <p:spPr>
          <a:xfrm>
            <a:off x="246291" y="3015800"/>
            <a:ext cx="739547" cy="291757"/>
          </a:xfrm>
          <a:prstGeom prst="rect">
            <a:avLst/>
          </a:prstGeom>
        </p:spPr>
      </p:pic>
      <p:pic>
        <p:nvPicPr>
          <p:cNvPr id="111" name="Picture 110"/>
          <p:cNvPicPr>
            <a:picLocks noChangeAspect="1"/>
          </p:cNvPicPr>
          <p:nvPr/>
        </p:nvPicPr>
        <p:blipFill rotWithShape="1">
          <a:blip r:embed="rId8"/>
          <a:srcRect t="3444" r="13363" b="65656"/>
          <a:stretch/>
        </p:blipFill>
        <p:spPr>
          <a:xfrm>
            <a:off x="18911" y="1194002"/>
            <a:ext cx="1002645" cy="284754"/>
          </a:xfrm>
          <a:prstGeom prst="rect">
            <a:avLst/>
          </a:prstGeom>
        </p:spPr>
      </p:pic>
      <p:pic>
        <p:nvPicPr>
          <p:cNvPr id="142" name="Picture 2" descr="Свързано изображение"/>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114" y="102176"/>
            <a:ext cx="433388" cy="321945"/>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p:cNvPicPr>
            <a:picLocks noChangeAspect="1"/>
          </p:cNvPicPr>
          <p:nvPr/>
        </p:nvPicPr>
        <p:blipFill rotWithShape="1">
          <a:blip r:embed="rId3"/>
          <a:srcRect l="8602" t="29557" b="41385"/>
          <a:stretch/>
        </p:blipFill>
        <p:spPr>
          <a:xfrm>
            <a:off x="7458075" y="943909"/>
            <a:ext cx="1012031" cy="249098"/>
          </a:xfrm>
          <a:prstGeom prst="rect">
            <a:avLst/>
          </a:prstGeom>
        </p:spPr>
      </p:pic>
      <p:pic>
        <p:nvPicPr>
          <p:cNvPr id="149" name="Picture 148"/>
          <p:cNvPicPr>
            <a:picLocks noChangeAspect="1"/>
          </p:cNvPicPr>
          <p:nvPr/>
        </p:nvPicPr>
        <p:blipFill rotWithShape="1">
          <a:blip r:embed="rId8"/>
          <a:srcRect l="9790" t="1276" r="13363" b="65656"/>
          <a:stretch/>
        </p:blipFill>
        <p:spPr>
          <a:xfrm>
            <a:off x="4534810" y="3746751"/>
            <a:ext cx="889345" cy="304730"/>
          </a:xfrm>
          <a:prstGeom prst="rect">
            <a:avLst/>
          </a:prstGeom>
        </p:spPr>
      </p:pic>
      <p:pic>
        <p:nvPicPr>
          <p:cNvPr id="151" name="Picture 150"/>
          <p:cNvPicPr>
            <a:picLocks noChangeAspect="1"/>
          </p:cNvPicPr>
          <p:nvPr/>
        </p:nvPicPr>
        <p:blipFill rotWithShape="1">
          <a:blip r:embed="rId3"/>
          <a:srcRect l="7848"/>
          <a:stretch/>
        </p:blipFill>
        <p:spPr>
          <a:xfrm>
            <a:off x="7411611" y="3353173"/>
            <a:ext cx="1020388" cy="857250"/>
          </a:xfrm>
          <a:prstGeom prst="rect">
            <a:avLst/>
          </a:prstGeom>
        </p:spPr>
      </p:pic>
      <p:grpSp>
        <p:nvGrpSpPr>
          <p:cNvPr id="115" name="Group 114"/>
          <p:cNvGrpSpPr/>
          <p:nvPr/>
        </p:nvGrpSpPr>
        <p:grpSpPr>
          <a:xfrm>
            <a:off x="7355483" y="4171731"/>
            <a:ext cx="310500" cy="305100"/>
            <a:chOff x="3746461" y="5206226"/>
            <a:chExt cx="684102" cy="684102"/>
          </a:xfrm>
        </p:grpSpPr>
        <p:sp>
          <p:nvSpPr>
            <p:cNvPr id="116" name="Círculo"/>
            <p:cNvSpPr/>
            <p:nvPr/>
          </p:nvSpPr>
          <p:spPr>
            <a:xfrm>
              <a:off x="3746461" y="5206226"/>
              <a:ext cx="684102" cy="684102"/>
            </a:xfrm>
            <a:prstGeom prst="ellipse">
              <a:avLst/>
            </a:prstGeom>
            <a:solidFill>
              <a:srgbClr val="67A1DD"/>
            </a:solidFill>
            <a:ln w="3175">
              <a:miter lim="400000"/>
            </a:ln>
          </p:spPr>
          <p:txBody>
            <a:bodyPr lIns="26789" tIns="26789" rIns="26789" bIns="26789" anchor="ctr"/>
            <a:lstStyle/>
            <a:p>
              <a:pPr>
                <a:defRPr sz="1400" b="0">
                  <a:solidFill>
                    <a:srgbClr val="BCE4FA"/>
                  </a:solidFill>
                  <a:latin typeface="+mn-lt"/>
                  <a:ea typeface="+mn-ea"/>
                  <a:cs typeface="+mn-cs"/>
                  <a:sym typeface="Helvetica Neue Medium"/>
                </a:defRPr>
              </a:pPr>
              <a:endParaRPr sz="1050"/>
            </a:p>
          </p:txBody>
        </p:sp>
        <p:pic>
          <p:nvPicPr>
            <p:cNvPr id="117" name="Picture 8" descr="Свързано изображение"/>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5831" y="5348176"/>
              <a:ext cx="360000" cy="3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52" name="Picture 151"/>
          <p:cNvPicPr>
            <a:picLocks noChangeAspect="1"/>
          </p:cNvPicPr>
          <p:nvPr/>
        </p:nvPicPr>
        <p:blipFill rotWithShape="1">
          <a:blip r:embed="rId8"/>
          <a:srcRect t="61496" r="36096" b="6844"/>
          <a:stretch/>
        </p:blipFill>
        <p:spPr>
          <a:xfrm>
            <a:off x="4441913" y="4046437"/>
            <a:ext cx="739547" cy="291757"/>
          </a:xfrm>
          <a:prstGeom prst="rect">
            <a:avLst/>
          </a:prstGeom>
        </p:spPr>
      </p:pic>
    </p:spTree>
    <p:extLst>
      <p:ext uri="{BB962C8B-B14F-4D97-AF65-F5344CB8AC3E}">
        <p14:creationId xmlns:p14="http://schemas.microsoft.com/office/powerpoint/2010/main" val="3308475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64390" y="1407321"/>
            <a:ext cx="3063283" cy="2064544"/>
          </a:xfrm>
        </p:spPr>
        <p:txBody>
          <a:bodyPr/>
          <a:lstStyle/>
          <a:p>
            <a:pPr algn="ctr" defTabSz="914400" fontAlgn="base">
              <a:spcBef>
                <a:spcPct val="0"/>
              </a:spcBef>
              <a:spcAft>
                <a:spcPct val="0"/>
              </a:spcAft>
            </a:pPr>
            <a:endParaRPr lang="en-GB" altLang="en-US" sz="2000" b="1" dirty="0">
              <a:solidFill>
                <a:srgbClr val="4D4D4D"/>
              </a:solidFill>
            </a:endParaRPr>
          </a:p>
          <a:p>
            <a:pPr algn="ctr" defTabSz="914400" fontAlgn="base">
              <a:spcBef>
                <a:spcPct val="0"/>
              </a:spcBef>
              <a:spcAft>
                <a:spcPct val="0"/>
              </a:spcAft>
            </a:pPr>
            <a:endParaRPr lang="en-GB" altLang="en-US" sz="2000" b="1" dirty="0">
              <a:solidFill>
                <a:srgbClr val="4D4D4D"/>
              </a:solidFill>
            </a:endParaRPr>
          </a:p>
          <a:p>
            <a:pPr algn="ctr" defTabSz="914400" fontAlgn="base">
              <a:spcBef>
                <a:spcPct val="0"/>
              </a:spcBef>
              <a:spcAft>
                <a:spcPct val="0"/>
              </a:spcAft>
            </a:pPr>
            <a:endParaRPr lang="en-GB" altLang="en-US" sz="2000" b="1" dirty="0">
              <a:solidFill>
                <a:srgbClr val="4D4D4D"/>
              </a:solidFill>
            </a:endParaRPr>
          </a:p>
          <a:p>
            <a:pPr algn="ctr" defTabSz="914400" fontAlgn="base">
              <a:spcBef>
                <a:spcPct val="0"/>
              </a:spcBef>
              <a:spcAft>
                <a:spcPct val="0"/>
              </a:spcAft>
            </a:pPr>
            <a:r>
              <a:rPr lang="en-GB" altLang="en-US" sz="2000" b="1" dirty="0">
                <a:solidFill>
                  <a:srgbClr val="4D4D4D"/>
                </a:solidFill>
              </a:rPr>
              <a:t>www.storiesabout.com</a:t>
            </a:r>
          </a:p>
          <a:p>
            <a:pPr algn="ctr" defTabSz="914400" fontAlgn="base">
              <a:spcBef>
                <a:spcPct val="0"/>
              </a:spcBef>
              <a:spcAft>
                <a:spcPct val="0"/>
              </a:spcAft>
            </a:pPr>
            <a:r>
              <a:rPr lang="en-US" altLang="en-US" sz="2000" b="1" dirty="0">
                <a:solidFill>
                  <a:srgbClr val="4D4D4D"/>
                </a:solidFill>
              </a:rPr>
              <a:t>www.storiesabout.com/creativepdp</a:t>
            </a:r>
          </a:p>
          <a:p>
            <a:pPr algn="ctr" defTabSz="914400" fontAlgn="base">
              <a:spcBef>
                <a:spcPct val="0"/>
              </a:spcBef>
              <a:spcAft>
                <a:spcPct val="0"/>
              </a:spcAft>
            </a:pPr>
            <a:r>
              <a:rPr lang="en-US" altLang="en-US" sz="2000" b="1" dirty="0">
                <a:solidFill>
                  <a:srgbClr val="4D4D4D"/>
                </a:solidFill>
              </a:rPr>
              <a:t>c.mckillop@rgu.ac.uk</a:t>
            </a:r>
          </a:p>
          <a:p>
            <a:endParaRPr lang="en-GB" dirty="0"/>
          </a:p>
        </p:txBody>
      </p:sp>
      <p:sp>
        <p:nvSpPr>
          <p:cNvPr id="4" name="Picture Placeholder 3"/>
          <p:cNvSpPr>
            <a:spLocks noGrp="1"/>
          </p:cNvSpPr>
          <p:nvPr>
            <p:ph type="pic" sz="quarter" idx="12"/>
          </p:nvPr>
        </p:nvSpPr>
        <p:spPr/>
      </p:sp>
      <p:sp>
        <p:nvSpPr>
          <p:cNvPr id="5" name="Title 4"/>
          <p:cNvSpPr>
            <a:spLocks noGrp="1"/>
          </p:cNvSpPr>
          <p:nvPr>
            <p:ph type="ctrTitle"/>
          </p:nvPr>
        </p:nvSpPr>
        <p:spPr/>
        <p:txBody>
          <a:bodyPr/>
          <a:lstStyle/>
          <a:p>
            <a:r>
              <a:rPr lang="en-GB" dirty="0"/>
              <a:t>Students</a:t>
            </a:r>
          </a:p>
        </p:txBody>
      </p:sp>
      <p:sp>
        <p:nvSpPr>
          <p:cNvPr id="6" name="Text Placeholder 5"/>
          <p:cNvSpPr>
            <a:spLocks noGrp="1"/>
          </p:cNvSpPr>
          <p:nvPr>
            <p:ph type="body" sz="quarter" idx="13"/>
          </p:nvPr>
        </p:nvSpPr>
        <p:spPr/>
        <p:txBody>
          <a:bodyPr/>
          <a:lstStyle/>
          <a:p>
            <a:r>
              <a:rPr lang="en-GB" dirty="0"/>
              <a:t>Students’ feelings about Assessment</a:t>
            </a:r>
          </a:p>
        </p:txBody>
      </p:sp>
      <p:pic>
        <p:nvPicPr>
          <p:cNvPr id="7" name="Picture 2" descr="8-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3125" y="804896"/>
            <a:ext cx="4654980" cy="418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39024" y="4644642"/>
            <a:ext cx="2162772" cy="461665"/>
          </a:xfrm>
          <a:prstGeom prst="rect">
            <a:avLst/>
          </a:prstGeom>
        </p:spPr>
        <p:txBody>
          <a:bodyPr wrap="none">
            <a:spAutoFit/>
          </a:bodyPr>
          <a:lstStyle/>
          <a:p>
            <a:pPr>
              <a:spcBef>
                <a:spcPct val="0"/>
              </a:spcBef>
            </a:pPr>
            <a:r>
              <a:rPr lang="en-GB" sz="1200" dirty="0"/>
              <a:t>Denise Whitelock, END 2019</a:t>
            </a:r>
          </a:p>
          <a:p>
            <a:pPr>
              <a:spcBef>
                <a:spcPct val="0"/>
              </a:spcBef>
              <a:buClrTx/>
              <a:buNone/>
            </a:pPr>
            <a:endParaRPr lang="en-GB" sz="1200" dirty="0"/>
          </a:p>
        </p:txBody>
      </p:sp>
    </p:spTree>
    <p:extLst>
      <p:ext uri="{BB962C8B-B14F-4D97-AF65-F5344CB8AC3E}">
        <p14:creationId xmlns:p14="http://schemas.microsoft.com/office/powerpoint/2010/main" val="1276933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801" y="399942"/>
            <a:ext cx="4447518" cy="212075"/>
          </a:xfrm>
        </p:spPr>
        <p:txBody>
          <a:bodyPr/>
          <a:lstStyle/>
          <a:p>
            <a:r>
              <a:rPr lang="en-GB" dirty="0"/>
              <a:t>Students’ opinions about plagiarism</a:t>
            </a:r>
          </a:p>
        </p:txBody>
      </p:sp>
      <p:sp>
        <p:nvSpPr>
          <p:cNvPr id="3" name="Content Placeholder 2"/>
          <p:cNvSpPr>
            <a:spLocks noGrp="1"/>
          </p:cNvSpPr>
          <p:nvPr>
            <p:ph idx="1"/>
          </p:nvPr>
        </p:nvSpPr>
        <p:spPr/>
        <p:txBody>
          <a:bodyPr/>
          <a:lstStyle/>
          <a:p>
            <a:r>
              <a:rPr lang="en-US" sz="20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“Copying and pasting a paragraph from an academic paper into my assignment and crediting the original source is plagiarism (a type of cheating)”.</a:t>
            </a:r>
          </a:p>
          <a:p>
            <a:endParaRPr lang="en-GB" dirty="0"/>
          </a:p>
        </p:txBody>
      </p:sp>
      <p:sp>
        <p:nvSpPr>
          <p:cNvPr id="4" name="Slide Number Placeholder 3"/>
          <p:cNvSpPr>
            <a:spLocks noGrp="1"/>
          </p:cNvSpPr>
          <p:nvPr>
            <p:ph type="sldNum" sz="quarter" idx="4"/>
          </p:nvPr>
        </p:nvSpPr>
        <p:spPr/>
        <p:txBody>
          <a:bodyPr/>
          <a:lstStyle/>
          <a:p>
            <a:fld id="{0406593E-52CF-5B45-8CFF-7309163A4729}" type="slidenum">
              <a:rPr lang="en-US" smtClean="0">
                <a:solidFill>
                  <a:srgbClr val="FFFFFF"/>
                </a:solidFill>
              </a:rPr>
              <a:pPr/>
              <a:t>50</a:t>
            </a:fld>
            <a:endParaRPr lang="en-US">
              <a:solidFill>
                <a:srgbClr val="FFFFFF"/>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994" y="1914892"/>
            <a:ext cx="4640922" cy="238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282996" y="4483418"/>
            <a:ext cx="1435008" cy="300082"/>
          </a:xfrm>
          <a:prstGeom prst="rect">
            <a:avLst/>
          </a:prstGeom>
        </p:spPr>
        <p:txBody>
          <a:bodyPr wrap="none">
            <a:spAutoFit/>
          </a:bodyPr>
          <a:lstStyle/>
          <a:p>
            <a:r>
              <a:rPr lang="en-GB" dirty="0">
                <a:solidFill>
                  <a:srgbClr val="000000"/>
                </a:solidFill>
              </a:rPr>
              <a:t>Pilot universities</a:t>
            </a:r>
          </a:p>
        </p:txBody>
      </p:sp>
      <p:sp>
        <p:nvSpPr>
          <p:cNvPr id="7" name="Rectangle 6"/>
          <p:cNvSpPr/>
          <p:nvPr/>
        </p:nvSpPr>
        <p:spPr>
          <a:xfrm>
            <a:off x="388801" y="4793918"/>
            <a:ext cx="2162772" cy="276999"/>
          </a:xfrm>
          <a:prstGeom prst="rect">
            <a:avLst/>
          </a:prstGeom>
        </p:spPr>
        <p:txBody>
          <a:bodyPr wrap="none">
            <a:spAutoFit/>
          </a:bodyPr>
          <a:lstStyle/>
          <a:p>
            <a:r>
              <a:rPr lang="en-GB" altLang="en-US" sz="1200" dirty="0"/>
              <a:t>Denise Whitelock, END 2019</a:t>
            </a:r>
          </a:p>
        </p:txBody>
      </p:sp>
    </p:spTree>
    <p:extLst>
      <p:ext uri="{BB962C8B-B14F-4D97-AF65-F5344CB8AC3E}">
        <p14:creationId xmlns:p14="http://schemas.microsoft.com/office/powerpoint/2010/main" val="843873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21A791-97EB-AA49-A6D0-5CDF0BBD3E1F}"/>
              </a:ext>
            </a:extLst>
          </p:cNvPr>
          <p:cNvSpPr/>
          <p:nvPr/>
        </p:nvSpPr>
        <p:spPr>
          <a:xfrm>
            <a:off x="300048" y="715417"/>
            <a:ext cx="8069477" cy="415498"/>
          </a:xfrm>
          <a:prstGeom prst="rect">
            <a:avLst/>
          </a:prstGeom>
        </p:spPr>
        <p:txBody>
          <a:bodyPr wrap="square" lIns="0" tIns="0" rIns="0" bIns="0">
            <a:spAutoFit/>
          </a:bodyPr>
          <a:lstStyle/>
          <a:p>
            <a:pPr marL="214313" indent="-214313">
              <a:buSzPct val="150000"/>
              <a:buFont typeface="Arial" panose="020B0604020202020204" pitchFamily="34" charset="0"/>
              <a:buChar char="•"/>
            </a:pPr>
            <a:r>
              <a:rPr lang="en-GB" b="0" dirty="0"/>
              <a:t>There are  three universities OUNL (75%) OUUK( 79%) and UOC (82%) whose students trust an  on online system, more than  those from other institutions.   </a:t>
            </a:r>
          </a:p>
        </p:txBody>
      </p:sp>
      <p:sp>
        <p:nvSpPr>
          <p:cNvPr id="7" name="Rectangle 6">
            <a:extLst>
              <a:ext uri="{FF2B5EF4-FFF2-40B4-BE49-F238E27FC236}">
                <a16:creationId xmlns:a16="http://schemas.microsoft.com/office/drawing/2014/main" id="{2888A0F5-842D-7D4F-B04F-DD6493BB99AB}"/>
              </a:ext>
            </a:extLst>
          </p:cNvPr>
          <p:cNvSpPr/>
          <p:nvPr/>
        </p:nvSpPr>
        <p:spPr>
          <a:xfrm>
            <a:off x="300047" y="1225760"/>
            <a:ext cx="8249862" cy="415498"/>
          </a:xfrm>
          <a:prstGeom prst="rect">
            <a:avLst/>
          </a:prstGeom>
        </p:spPr>
        <p:txBody>
          <a:bodyPr wrap="square" lIns="0" tIns="0" rIns="0" bIns="0">
            <a:spAutoFit/>
          </a:bodyPr>
          <a:lstStyle/>
          <a:p>
            <a:pPr marL="214313" indent="-214313">
              <a:buSzPct val="150000"/>
              <a:buFont typeface="Arial" panose="020B0604020202020204" pitchFamily="34" charset="0"/>
              <a:buChar char="•"/>
            </a:pPr>
            <a:r>
              <a:rPr lang="en-GB" b="0" dirty="0"/>
              <a:t>There are also four universities, AU (24%), JYU (26%), SU (25%) and TUS (21%), where more students do not trust a fully online assessment. </a:t>
            </a:r>
          </a:p>
        </p:txBody>
      </p:sp>
      <p:sp>
        <p:nvSpPr>
          <p:cNvPr id="8" name="Title 7">
            <a:extLst>
              <a:ext uri="{FF2B5EF4-FFF2-40B4-BE49-F238E27FC236}">
                <a16:creationId xmlns:a16="http://schemas.microsoft.com/office/drawing/2014/main" id="{F7E56E5B-1869-A94D-84AC-5F887525A90A}"/>
              </a:ext>
            </a:extLst>
          </p:cNvPr>
          <p:cNvSpPr txBox="1">
            <a:spLocks noGrp="1"/>
          </p:cNvSpPr>
          <p:nvPr>
            <p:ph type="title"/>
          </p:nvPr>
        </p:nvSpPr>
        <p:spPr>
          <a:xfrm>
            <a:off x="300049" y="1736103"/>
            <a:ext cx="5732071" cy="18466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28575" rtlCol="0" anchor="ctr">
            <a:spAutoFit/>
          </a:bodyPr>
          <a:lstStyle/>
          <a:p>
            <a:pPr marL="214313" indent="-214313" defTabSz="308074" hangingPunct="0">
              <a:lnSpc>
                <a:spcPct val="100000"/>
              </a:lnSpc>
              <a:spcBef>
                <a:spcPts val="0"/>
              </a:spcBef>
              <a:buSzPct val="150000"/>
              <a:buFont typeface="Arial" panose="020B0604020202020204" pitchFamily="34" charset="0"/>
              <a:buChar char="•"/>
            </a:pPr>
            <a:r>
              <a:rPr lang="en-GB" sz="1200" dirty="0">
                <a:latin typeface="Helvetica Neue" panose="02000503000000020004" pitchFamily="2" charset="0"/>
                <a:ea typeface="Helvetica Neue" panose="02000503000000020004" pitchFamily="2" charset="0"/>
                <a:cs typeface="Helvetica Neue" panose="02000503000000020004" pitchFamily="2" charset="0"/>
              </a:rPr>
              <a:t>Students from AU (76%) and TUS (78%) are less used to online assessment.</a:t>
            </a:r>
            <a:endParaRPr lang="en-GB"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9" name="Rectangle 8">
            <a:extLst>
              <a:ext uri="{FF2B5EF4-FFF2-40B4-BE49-F238E27FC236}">
                <a16:creationId xmlns:a16="http://schemas.microsoft.com/office/drawing/2014/main" id="{18DB1B34-6B59-A54B-96A2-8AD57224F37A}"/>
              </a:ext>
            </a:extLst>
          </p:cNvPr>
          <p:cNvSpPr/>
          <p:nvPr/>
        </p:nvSpPr>
        <p:spPr>
          <a:xfrm>
            <a:off x="300046" y="2061779"/>
            <a:ext cx="7829894" cy="415498"/>
          </a:xfrm>
          <a:prstGeom prst="rect">
            <a:avLst/>
          </a:prstGeom>
        </p:spPr>
        <p:txBody>
          <a:bodyPr wrap="square" lIns="0" tIns="0" rIns="0" bIns="0">
            <a:spAutoFit/>
          </a:bodyPr>
          <a:lstStyle/>
          <a:p>
            <a:pPr marL="214313" indent="-214313">
              <a:buSzPct val="150000"/>
              <a:buFont typeface="Arial" panose="020B0604020202020204" pitchFamily="34" charset="0"/>
              <a:buChar char="•"/>
            </a:pPr>
            <a:r>
              <a:rPr lang="en-GB" b="0" dirty="0"/>
              <a:t>Students from TUS (22%) , SU (15.5%) and AU (7.8%) are less aware of academic malpractices than from  OUUK (1.9%) , UOC (4.0%) and OUNL (1.1%). </a:t>
            </a:r>
          </a:p>
        </p:txBody>
      </p:sp>
      <p:sp>
        <p:nvSpPr>
          <p:cNvPr id="11" name="Rectangle 10">
            <a:extLst>
              <a:ext uri="{FF2B5EF4-FFF2-40B4-BE49-F238E27FC236}">
                <a16:creationId xmlns:a16="http://schemas.microsoft.com/office/drawing/2014/main" id="{70A273B7-745C-B748-AB72-ED70888BEAB8}"/>
              </a:ext>
            </a:extLst>
          </p:cNvPr>
          <p:cNvSpPr/>
          <p:nvPr/>
        </p:nvSpPr>
        <p:spPr>
          <a:xfrm>
            <a:off x="300046" y="2549038"/>
            <a:ext cx="8249862" cy="415498"/>
          </a:xfrm>
          <a:prstGeom prst="rect">
            <a:avLst/>
          </a:prstGeom>
        </p:spPr>
        <p:txBody>
          <a:bodyPr wrap="square" lIns="0" tIns="0" rIns="0" bIns="0">
            <a:spAutoFit/>
          </a:bodyPr>
          <a:lstStyle/>
          <a:p>
            <a:pPr marL="214313" indent="-214313">
              <a:buSzPct val="150000"/>
              <a:buFont typeface="Arial" panose="020B0604020202020204" pitchFamily="34" charset="0"/>
              <a:buChar char="•"/>
            </a:pPr>
            <a:r>
              <a:rPr lang="en-GB" b="0" dirty="0"/>
              <a:t>Most of  the students from  the test universities identified  some advantages to online assessment with authentication, such as; improves rigour and proves submission of  original own work. </a:t>
            </a:r>
          </a:p>
        </p:txBody>
      </p:sp>
      <p:pic>
        <p:nvPicPr>
          <p:cNvPr id="12" name="Picture 11">
            <a:extLst>
              <a:ext uri="{FF2B5EF4-FFF2-40B4-BE49-F238E27FC236}">
                <a16:creationId xmlns:a16="http://schemas.microsoft.com/office/drawing/2014/main" id="{AF75F529-2C4B-A24F-8DF7-75FCE10048DD}"/>
              </a:ext>
            </a:extLst>
          </p:cNvPr>
          <p:cNvPicPr>
            <a:picLocks noChangeAspect="1"/>
          </p:cNvPicPr>
          <p:nvPr/>
        </p:nvPicPr>
        <p:blipFill rotWithShape="1">
          <a:blip r:embed="rId2">
            <a:extLst>
              <a:ext uri="{28A0092B-C50C-407E-A947-70E740481C1C}">
                <a14:useLocalDpi xmlns:a14="http://schemas.microsoft.com/office/drawing/2010/main" val="0"/>
              </a:ext>
            </a:extLst>
          </a:blip>
          <a:srcRect t="23432" r="5528"/>
          <a:stretch/>
        </p:blipFill>
        <p:spPr>
          <a:xfrm>
            <a:off x="5791956" y="3195941"/>
            <a:ext cx="2950727" cy="1793641"/>
          </a:xfrm>
          <a:prstGeom prst="rect">
            <a:avLst/>
          </a:prstGeom>
        </p:spPr>
      </p:pic>
      <p:sp>
        <p:nvSpPr>
          <p:cNvPr id="15" name="Rectangle 14">
            <a:extLst>
              <a:ext uri="{FF2B5EF4-FFF2-40B4-BE49-F238E27FC236}">
                <a16:creationId xmlns:a16="http://schemas.microsoft.com/office/drawing/2014/main" id="{623E2042-F33D-1949-B590-87D8A9111AF8}"/>
              </a:ext>
            </a:extLst>
          </p:cNvPr>
          <p:cNvSpPr/>
          <p:nvPr/>
        </p:nvSpPr>
        <p:spPr>
          <a:xfrm>
            <a:off x="300048" y="3548056"/>
            <a:ext cx="4832347" cy="1246495"/>
          </a:xfrm>
          <a:prstGeom prst="rect">
            <a:avLst/>
          </a:prstGeom>
          <a:solidFill>
            <a:schemeClr val="bg1"/>
          </a:solidFill>
        </p:spPr>
        <p:txBody>
          <a:bodyPr wrap="square" lIns="0" tIns="0" rIns="0" bIns="0">
            <a:spAutoFit/>
          </a:bodyPr>
          <a:lstStyle/>
          <a:p>
            <a:pPr algn="l"/>
            <a:r>
              <a:rPr lang="en-GB" b="0" i="1" dirty="0"/>
              <a:t>"I find the controversy of e-identity practice controversial. Academic studies on e-identity, identity number, etc. warn us that they can turn us into a surveillance society.” </a:t>
            </a:r>
            <a:r>
              <a:rPr lang="en-GB" b="0" dirty="0">
                <a:solidFill>
                  <a:srgbClr val="0070C0"/>
                </a:solidFill>
                <a:latin typeface="arial" panose="020B0604020202020204" pitchFamily="34" charset="0"/>
              </a:rPr>
              <a:t>Student from AU</a:t>
            </a:r>
          </a:p>
          <a:p>
            <a:pPr algn="l"/>
            <a:r>
              <a:rPr lang="en-GB" b="0" dirty="0"/>
              <a:t>“</a:t>
            </a:r>
            <a:r>
              <a:rPr lang="en-GB" b="0" i="1" dirty="0"/>
              <a:t>It is still a very green project, so trust will not be gained overnight</a:t>
            </a:r>
            <a:r>
              <a:rPr lang="en-GB" b="0" dirty="0"/>
              <a:t>”. </a:t>
            </a:r>
            <a:r>
              <a:rPr lang="en-GB" b="0" dirty="0">
                <a:solidFill>
                  <a:srgbClr val="0070C0"/>
                </a:solidFill>
                <a:latin typeface="arial" panose="020B0604020202020204" pitchFamily="34" charset="0"/>
              </a:rPr>
              <a:t>Student from UOC</a:t>
            </a:r>
          </a:p>
        </p:txBody>
      </p:sp>
      <p:sp>
        <p:nvSpPr>
          <p:cNvPr id="3" name="TextBox 2">
            <a:extLst>
              <a:ext uri="{FF2B5EF4-FFF2-40B4-BE49-F238E27FC236}">
                <a16:creationId xmlns:a16="http://schemas.microsoft.com/office/drawing/2014/main" id="{8C8DC174-6C58-3B43-9071-EBD7C8DD9558}"/>
              </a:ext>
            </a:extLst>
          </p:cNvPr>
          <p:cNvSpPr txBox="1"/>
          <p:nvPr/>
        </p:nvSpPr>
        <p:spPr>
          <a:xfrm>
            <a:off x="300047" y="3050630"/>
            <a:ext cx="5176258" cy="41549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28575" rtlCol="0" anchor="ctr">
            <a:spAutoFit/>
          </a:bodyPr>
          <a:lstStyle/>
          <a:p>
            <a:pPr marL="214313" indent="-214313">
              <a:buSzPct val="150000"/>
              <a:buFont typeface="Arial" panose="020B0604020202020204" pitchFamily="34" charset="0"/>
              <a:buChar char="•"/>
            </a:pPr>
            <a:r>
              <a:rPr lang="en-GB" b="0" dirty="0"/>
              <a:t>Only  an average of 20% of students are willing to share personal data</a:t>
            </a:r>
            <a:r>
              <a:rPr lang="en-GB" dirty="0"/>
              <a:t>. </a:t>
            </a:r>
            <a:endParaRPr lang="en-US" sz="1200" dirty="0">
              <a:solidFill>
                <a:srgbClr val="000000"/>
              </a:solidFill>
              <a:latin typeface="Helvetica Neue"/>
              <a:ea typeface="Helvetica Neue"/>
              <a:cs typeface="Helvetica Neue"/>
              <a:sym typeface="Helvetica Neue"/>
            </a:endParaRPr>
          </a:p>
        </p:txBody>
      </p:sp>
      <p:sp>
        <p:nvSpPr>
          <p:cNvPr id="13" name="NEXT STEPS"/>
          <p:cNvSpPr txBox="1"/>
          <p:nvPr/>
        </p:nvSpPr>
        <p:spPr>
          <a:xfrm>
            <a:off x="-28652" y="32623"/>
            <a:ext cx="7056659" cy="423433"/>
          </a:xfrm>
          <a:prstGeom prst="rect">
            <a:avLst/>
          </a:prstGeom>
          <a:ln w="3175">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defTabSz="457200">
              <a:defRPr sz="2400">
                <a:solidFill>
                  <a:srgbClr val="384548"/>
                </a:solidFill>
                <a:latin typeface="Helvetica"/>
                <a:ea typeface="Helvetica"/>
                <a:cs typeface="Helvetica"/>
                <a:sym typeface="Helvetica"/>
              </a:defRPr>
            </a:lvl1pPr>
          </a:lstStyle>
          <a:p>
            <a:r>
              <a:rPr lang="en-US" dirty="0">
                <a:solidFill>
                  <a:srgbClr val="000000"/>
                </a:solidFill>
                <a:latin typeface="Helvetica Neue"/>
                <a:ea typeface="Helvetica Neue"/>
                <a:cs typeface="Helvetica Neue"/>
                <a:sym typeface="Helvetica Neue"/>
              </a:rPr>
              <a:t>Students views on Trust and possible explanations</a:t>
            </a:r>
          </a:p>
        </p:txBody>
      </p:sp>
      <p:sp>
        <p:nvSpPr>
          <p:cNvPr id="2" name="Rectangle 1"/>
          <p:cNvSpPr/>
          <p:nvPr/>
        </p:nvSpPr>
        <p:spPr>
          <a:xfrm>
            <a:off x="300046" y="4808815"/>
            <a:ext cx="2971791" cy="461665"/>
          </a:xfrm>
          <a:prstGeom prst="rect">
            <a:avLst/>
          </a:prstGeom>
        </p:spPr>
        <p:txBody>
          <a:bodyPr wrap="square">
            <a:spAutoFit/>
          </a:bodyPr>
          <a:lstStyle/>
          <a:p>
            <a:r>
              <a:rPr lang="en-GB" altLang="en-US" sz="1200" dirty="0"/>
              <a:t>Denise Whitelock, END 2019</a:t>
            </a:r>
          </a:p>
          <a:p>
            <a:endParaRPr lang="en-GB" sz="1200" dirty="0"/>
          </a:p>
        </p:txBody>
      </p:sp>
    </p:spTree>
    <p:extLst>
      <p:ext uri="{BB962C8B-B14F-4D97-AF65-F5344CB8AC3E}">
        <p14:creationId xmlns:p14="http://schemas.microsoft.com/office/powerpoint/2010/main" val="293099078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pasted-image.pdf" descr="pasted-image.pdf"/>
          <p:cNvPicPr>
            <a:picLocks noChangeAspect="1"/>
          </p:cNvPicPr>
          <p:nvPr/>
        </p:nvPicPr>
        <p:blipFill>
          <a:blip r:embed="rId3">
            <a:extLst/>
          </a:blip>
          <a:stretch>
            <a:fillRect/>
          </a:stretch>
        </p:blipFill>
        <p:spPr>
          <a:xfrm>
            <a:off x="205144" y="4519998"/>
            <a:ext cx="961313" cy="464208"/>
          </a:xfrm>
          <a:prstGeom prst="rect">
            <a:avLst/>
          </a:prstGeom>
          <a:ln w="3175">
            <a:miter lim="400000"/>
          </a:ln>
        </p:spPr>
      </p:pic>
      <p:sp>
        <p:nvSpPr>
          <p:cNvPr id="406" name="Rectángulo"/>
          <p:cNvSpPr/>
          <p:nvPr/>
        </p:nvSpPr>
        <p:spPr>
          <a:xfrm>
            <a:off x="-9525" y="-11539"/>
            <a:ext cx="9163050" cy="127754"/>
          </a:xfrm>
          <a:prstGeom prst="rect">
            <a:avLst/>
          </a:prstGeom>
          <a:solidFill>
            <a:srgbClr val="67A1DD"/>
          </a:solidFill>
          <a:ln w="3175">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09" name="Línea"/>
          <p:cNvSpPr/>
          <p:nvPr/>
        </p:nvSpPr>
        <p:spPr>
          <a:xfrm flipH="1">
            <a:off x="4572000" y="1191857"/>
            <a:ext cx="1" cy="2759786"/>
          </a:xfrm>
          <a:prstGeom prst="line">
            <a:avLst/>
          </a:prstGeom>
          <a:ln w="6350">
            <a:solidFill>
              <a:srgbClr val="67A1DD"/>
            </a:solidFill>
            <a:miter/>
          </a:ln>
        </p:spPr>
        <p:txBody>
          <a:bodyPr lIns="34289" rIns="34289"/>
          <a:lstStyle/>
          <a:p>
            <a:pPr defTabSz="685748">
              <a:defRPr sz="1800" b="0">
                <a:solidFill>
                  <a:srgbClr val="1F1F1F"/>
                </a:solidFill>
                <a:latin typeface="Open Sans"/>
                <a:ea typeface="Open Sans"/>
                <a:cs typeface="Open Sans"/>
                <a:sym typeface="Open Sans"/>
              </a:defRPr>
            </a:pPr>
            <a:endParaRPr>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12" name="Línea"/>
          <p:cNvSpPr/>
          <p:nvPr/>
        </p:nvSpPr>
        <p:spPr>
          <a:xfrm>
            <a:off x="8412825" y="4943475"/>
            <a:ext cx="736630" cy="0"/>
          </a:xfrm>
          <a:prstGeom prst="line">
            <a:avLst/>
          </a:prstGeom>
          <a:ln w="25400">
            <a:solidFill>
              <a:srgbClr val="67A1DD"/>
            </a:solidFill>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Shape 93">
            <a:extLst>
              <a:ext uri="{FF2B5EF4-FFF2-40B4-BE49-F238E27FC236}">
                <a16:creationId xmlns:a16="http://schemas.microsoft.com/office/drawing/2014/main" id="{DC6D2547-2057-F54C-AD97-83AD352238A5}"/>
              </a:ext>
            </a:extLst>
          </p:cNvPr>
          <p:cNvSpPr/>
          <p:nvPr/>
        </p:nvSpPr>
        <p:spPr>
          <a:xfrm>
            <a:off x="340375" y="1191857"/>
            <a:ext cx="4038194" cy="3036057"/>
          </a:xfrm>
          <a:prstGeom prst="rect">
            <a:avLst/>
          </a:prstGeom>
          <a:noFill/>
          <a:ln>
            <a:noFill/>
          </a:ln>
        </p:spPr>
        <p:txBody>
          <a:bodyPr wrap="square" lIns="67500" tIns="34275" rIns="68569" bIns="34275" anchor="t" anchorCtr="0">
            <a:spAutoFit/>
          </a:bodyPr>
          <a:lstStyle/>
          <a:p>
            <a:pPr>
              <a:lnSpc>
                <a:spcPct val="125000"/>
              </a:lnSpc>
              <a:spcAft>
                <a:spcPts val="1800"/>
              </a:spcAft>
              <a:buSzPct val="25000"/>
            </a:pP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positive experience for more than 50% of the students</a:t>
            </a:r>
          </a:p>
          <a:p>
            <a:pPr>
              <a:lnSpc>
                <a:spcPct val="125000"/>
              </a:lnSpc>
              <a:spcAft>
                <a:spcPts val="1800"/>
              </a:spcAft>
              <a:buSzPct val="25000"/>
            </a:pP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&gt;70% of participating students considered the key advantages of e-assessment with e-authentication to be: </a:t>
            </a:r>
            <a:r>
              <a:rPr lang="en-US" sz="1800" i="1"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“to ensure that my examination results are trusted” </a:t>
            </a: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and </a:t>
            </a:r>
            <a:r>
              <a:rPr lang="en-US" sz="1800" i="1"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“to prove that my essay is my own original work”</a:t>
            </a: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 </a:t>
            </a:r>
          </a:p>
        </p:txBody>
      </p:sp>
      <p:sp>
        <p:nvSpPr>
          <p:cNvPr id="11" name="TextBox 10">
            <a:extLst>
              <a:ext uri="{FF2B5EF4-FFF2-40B4-BE49-F238E27FC236}">
                <a16:creationId xmlns:a16="http://schemas.microsoft.com/office/drawing/2014/main" id="{94212F91-81B9-4358-AC3D-9C42B779C7EC}"/>
              </a:ext>
            </a:extLst>
          </p:cNvPr>
          <p:cNvSpPr txBox="1"/>
          <p:nvPr/>
        </p:nvSpPr>
        <p:spPr>
          <a:xfrm>
            <a:off x="204536" y="279529"/>
            <a:ext cx="2923672" cy="33110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l"/>
            <a:r>
              <a:rPr lang="en-GB" sz="1800" b="1" dirty="0">
                <a:solidFill>
                  <a:srgbClr val="4276AA"/>
                </a:solidFill>
                <a:latin typeface="Helvetica" panose="020B0604020202020204" pitchFamily="34" charset="0"/>
                <a:cs typeface="Helvetica" panose="020B0604020202020204" pitchFamily="34" charset="0"/>
                <a:sym typeface="Helvetica Neue"/>
              </a:rPr>
              <a:t>Outcomes: Students</a:t>
            </a:r>
            <a:endParaRPr lang="en-GB" sz="1200" b="1" dirty="0">
              <a:solidFill>
                <a:srgbClr val="4276AA"/>
              </a:solidFill>
              <a:sym typeface="Helvetica Neue"/>
            </a:endParaRPr>
          </a:p>
        </p:txBody>
      </p:sp>
      <p:sp>
        <p:nvSpPr>
          <p:cNvPr id="12" name="Línea">
            <a:extLst>
              <a:ext uri="{FF2B5EF4-FFF2-40B4-BE49-F238E27FC236}">
                <a16:creationId xmlns:a16="http://schemas.microsoft.com/office/drawing/2014/main" id="{AA542314-80C1-436D-84DA-667DCC6E4413}"/>
              </a:ext>
            </a:extLst>
          </p:cNvPr>
          <p:cNvSpPr/>
          <p:nvPr/>
        </p:nvSpPr>
        <p:spPr>
          <a:xfrm>
            <a:off x="340376" y="638715"/>
            <a:ext cx="736630" cy="1"/>
          </a:xfrm>
          <a:prstGeom prst="line">
            <a:avLst/>
          </a:prstGeom>
          <a:ln w="76200">
            <a:solidFill>
              <a:srgbClr val="67A1DD"/>
            </a:solidFill>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sp>
        <p:nvSpPr>
          <p:cNvPr id="13" name="Shape 93">
            <a:extLst>
              <a:ext uri="{FF2B5EF4-FFF2-40B4-BE49-F238E27FC236}">
                <a16:creationId xmlns:a16="http://schemas.microsoft.com/office/drawing/2014/main" id="{253204C7-3E92-493D-B596-31A86272610E}"/>
              </a:ext>
            </a:extLst>
          </p:cNvPr>
          <p:cNvSpPr/>
          <p:nvPr/>
        </p:nvSpPr>
        <p:spPr>
          <a:xfrm>
            <a:off x="4765432" y="607096"/>
            <a:ext cx="4201923" cy="4549292"/>
          </a:xfrm>
          <a:prstGeom prst="rect">
            <a:avLst/>
          </a:prstGeom>
          <a:noFill/>
          <a:ln>
            <a:noFill/>
          </a:ln>
        </p:spPr>
        <p:txBody>
          <a:bodyPr wrap="square" lIns="67500" tIns="34275" rIns="68569" bIns="34275" anchor="t" anchorCtr="0">
            <a:spAutoFit/>
          </a:bodyPr>
          <a:lstStyle/>
          <a:p>
            <a:pPr>
              <a:lnSpc>
                <a:spcPct val="125000"/>
              </a:lnSpc>
              <a:spcAft>
                <a:spcPts val="1800"/>
              </a:spcAft>
              <a:buSzPct val="25000"/>
            </a:pP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The most popular TeSLA instruments for students were </a:t>
            </a:r>
            <a:r>
              <a:rPr lang="en-US" sz="1800" i="1"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Forensic Analysis </a:t>
            </a: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and </a:t>
            </a:r>
            <a:r>
              <a:rPr lang="en-US" sz="1800" i="1"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Anti-Plagiarism: </a:t>
            </a: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these instruments were less intrusive. And less time was required for their use.</a:t>
            </a:r>
          </a:p>
          <a:p>
            <a:pPr>
              <a:lnSpc>
                <a:spcPct val="125000"/>
              </a:lnSpc>
              <a:spcAft>
                <a:spcPts val="450"/>
              </a:spcAft>
              <a:buSzPct val="25000"/>
            </a:pP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Many felt e-authentication would increase trust in e-assessment for students, institutions and employees.</a:t>
            </a:r>
          </a:p>
          <a:p>
            <a:pPr>
              <a:lnSpc>
                <a:spcPct val="125000"/>
              </a:lnSpc>
              <a:spcAft>
                <a:spcPts val="450"/>
              </a:spcAft>
              <a:buSzPct val="25000"/>
            </a:pP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The most popular reasons given included: e-authentication would make it more difficult for students to cheat.</a:t>
            </a:r>
          </a:p>
          <a:p>
            <a:pPr>
              <a:lnSpc>
                <a:spcPct val="125000"/>
              </a:lnSpc>
              <a:spcAft>
                <a:spcPts val="1800"/>
              </a:spcAft>
              <a:buSzPct val="25000"/>
            </a:pPr>
            <a:endPar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Tree>
    <p:extLst>
      <p:ext uri="{BB962C8B-B14F-4D97-AF65-F5344CB8AC3E}">
        <p14:creationId xmlns:p14="http://schemas.microsoft.com/office/powerpoint/2010/main" val="2056866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pasted-image.pdf" descr="pasted-image.pdf"/>
          <p:cNvPicPr>
            <a:picLocks noChangeAspect="1"/>
          </p:cNvPicPr>
          <p:nvPr/>
        </p:nvPicPr>
        <p:blipFill>
          <a:blip r:embed="rId3">
            <a:extLst/>
          </a:blip>
          <a:stretch>
            <a:fillRect/>
          </a:stretch>
        </p:blipFill>
        <p:spPr>
          <a:xfrm>
            <a:off x="205144" y="4519998"/>
            <a:ext cx="961313" cy="464208"/>
          </a:xfrm>
          <a:prstGeom prst="rect">
            <a:avLst/>
          </a:prstGeom>
          <a:ln w="3175">
            <a:miter lim="400000"/>
          </a:ln>
        </p:spPr>
      </p:pic>
      <p:sp>
        <p:nvSpPr>
          <p:cNvPr id="406" name="Rectángulo"/>
          <p:cNvSpPr/>
          <p:nvPr/>
        </p:nvSpPr>
        <p:spPr>
          <a:xfrm>
            <a:off x="-9525" y="-11539"/>
            <a:ext cx="9163050" cy="127754"/>
          </a:xfrm>
          <a:prstGeom prst="rect">
            <a:avLst/>
          </a:prstGeom>
          <a:solidFill>
            <a:srgbClr val="67A1DD"/>
          </a:solidFill>
          <a:ln w="3175">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09" name="Línea"/>
          <p:cNvSpPr/>
          <p:nvPr/>
        </p:nvSpPr>
        <p:spPr>
          <a:xfrm flipH="1">
            <a:off x="4572000" y="1191857"/>
            <a:ext cx="1" cy="2759786"/>
          </a:xfrm>
          <a:prstGeom prst="line">
            <a:avLst/>
          </a:prstGeom>
          <a:ln w="6350">
            <a:solidFill>
              <a:srgbClr val="67A1DD"/>
            </a:solidFill>
            <a:miter/>
          </a:ln>
        </p:spPr>
        <p:txBody>
          <a:bodyPr lIns="34289" rIns="34289"/>
          <a:lstStyle/>
          <a:p>
            <a:pPr defTabSz="685748">
              <a:defRPr sz="1800" b="0">
                <a:solidFill>
                  <a:srgbClr val="1F1F1F"/>
                </a:solidFill>
                <a:latin typeface="Open Sans"/>
                <a:ea typeface="Open Sans"/>
                <a:cs typeface="Open Sans"/>
                <a:sym typeface="Open Sans"/>
              </a:defRPr>
            </a:pPr>
            <a:endParaRPr>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12" name="Línea"/>
          <p:cNvSpPr/>
          <p:nvPr/>
        </p:nvSpPr>
        <p:spPr>
          <a:xfrm>
            <a:off x="8412825" y="4943475"/>
            <a:ext cx="736630" cy="0"/>
          </a:xfrm>
          <a:prstGeom prst="line">
            <a:avLst/>
          </a:prstGeom>
          <a:ln w="25400">
            <a:solidFill>
              <a:srgbClr val="67A1DD"/>
            </a:solidFill>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Shape 93">
            <a:extLst>
              <a:ext uri="{FF2B5EF4-FFF2-40B4-BE49-F238E27FC236}">
                <a16:creationId xmlns:a16="http://schemas.microsoft.com/office/drawing/2014/main" id="{DC6D2547-2057-F54C-AD97-83AD352238A5}"/>
              </a:ext>
            </a:extLst>
          </p:cNvPr>
          <p:cNvSpPr/>
          <p:nvPr/>
        </p:nvSpPr>
        <p:spPr>
          <a:xfrm>
            <a:off x="340375" y="1191857"/>
            <a:ext cx="4038194" cy="3036057"/>
          </a:xfrm>
          <a:prstGeom prst="rect">
            <a:avLst/>
          </a:prstGeom>
          <a:noFill/>
          <a:ln>
            <a:noFill/>
          </a:ln>
        </p:spPr>
        <p:txBody>
          <a:bodyPr wrap="square" lIns="67500" tIns="34275" rIns="68569" bIns="34275" anchor="t" anchorCtr="0">
            <a:spAutoFit/>
          </a:bodyPr>
          <a:lstStyle/>
          <a:p>
            <a:pPr>
              <a:lnSpc>
                <a:spcPct val="125000"/>
              </a:lnSpc>
              <a:spcAft>
                <a:spcPts val="1800"/>
              </a:spcAft>
              <a:buSzPct val="25000"/>
            </a:pP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positive experience for more than 50% of the students</a:t>
            </a:r>
          </a:p>
          <a:p>
            <a:pPr>
              <a:lnSpc>
                <a:spcPct val="125000"/>
              </a:lnSpc>
              <a:spcAft>
                <a:spcPts val="1800"/>
              </a:spcAft>
              <a:buSzPct val="25000"/>
            </a:pP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&gt;70% of participating students considered the key advantages of e-assessment with e-authentication to be: </a:t>
            </a:r>
            <a:r>
              <a:rPr lang="en-US" sz="1800" i="1"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“to ensure that my examination results are trusted” </a:t>
            </a: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and </a:t>
            </a:r>
            <a:r>
              <a:rPr lang="en-US" sz="1800" i="1"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“to prove that my essay is my own original work”</a:t>
            </a: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 </a:t>
            </a:r>
          </a:p>
        </p:txBody>
      </p:sp>
      <p:sp>
        <p:nvSpPr>
          <p:cNvPr id="11" name="TextBox 10">
            <a:extLst>
              <a:ext uri="{FF2B5EF4-FFF2-40B4-BE49-F238E27FC236}">
                <a16:creationId xmlns:a16="http://schemas.microsoft.com/office/drawing/2014/main" id="{94212F91-81B9-4358-AC3D-9C42B779C7EC}"/>
              </a:ext>
            </a:extLst>
          </p:cNvPr>
          <p:cNvSpPr txBox="1"/>
          <p:nvPr/>
        </p:nvSpPr>
        <p:spPr>
          <a:xfrm>
            <a:off x="204536" y="279529"/>
            <a:ext cx="2923672" cy="33110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l"/>
            <a:r>
              <a:rPr lang="en-GB" sz="1800" b="1" dirty="0">
                <a:solidFill>
                  <a:srgbClr val="4276AA"/>
                </a:solidFill>
                <a:latin typeface="Helvetica" panose="020B0604020202020204" pitchFamily="34" charset="0"/>
                <a:cs typeface="Helvetica" panose="020B0604020202020204" pitchFamily="34" charset="0"/>
                <a:sym typeface="Helvetica Neue"/>
              </a:rPr>
              <a:t>Outcomes: Students</a:t>
            </a:r>
            <a:endParaRPr lang="en-GB" sz="1200" b="1" dirty="0">
              <a:solidFill>
                <a:srgbClr val="4276AA"/>
              </a:solidFill>
              <a:sym typeface="Helvetica Neue"/>
            </a:endParaRPr>
          </a:p>
        </p:txBody>
      </p:sp>
      <p:sp>
        <p:nvSpPr>
          <p:cNvPr id="12" name="Línea">
            <a:extLst>
              <a:ext uri="{FF2B5EF4-FFF2-40B4-BE49-F238E27FC236}">
                <a16:creationId xmlns:a16="http://schemas.microsoft.com/office/drawing/2014/main" id="{AA542314-80C1-436D-84DA-667DCC6E4413}"/>
              </a:ext>
            </a:extLst>
          </p:cNvPr>
          <p:cNvSpPr/>
          <p:nvPr/>
        </p:nvSpPr>
        <p:spPr>
          <a:xfrm>
            <a:off x="340376" y="638715"/>
            <a:ext cx="736630" cy="1"/>
          </a:xfrm>
          <a:prstGeom prst="line">
            <a:avLst/>
          </a:prstGeom>
          <a:ln w="76200">
            <a:solidFill>
              <a:srgbClr val="67A1DD"/>
            </a:solidFill>
            <a:miter lim="400000"/>
          </a:ln>
        </p:spPr>
        <p:txBody>
          <a:bodyPr lIns="26789" tIns="26789" rIns="26789" bIns="26789" anchor="ctr"/>
          <a:lstStyle/>
          <a:p>
            <a:pPr>
              <a:defRPr sz="1400" b="0">
                <a:solidFill>
                  <a:srgbClr val="FFFFFF"/>
                </a:solidFill>
                <a:latin typeface="+mn-lt"/>
                <a:ea typeface="+mn-ea"/>
                <a:cs typeface="+mn-cs"/>
                <a:sym typeface="Helvetica Neue Medium"/>
              </a:defRPr>
            </a:pPr>
            <a:endParaRPr sz="1050"/>
          </a:p>
        </p:txBody>
      </p:sp>
      <p:sp>
        <p:nvSpPr>
          <p:cNvPr id="13" name="Shape 93">
            <a:extLst>
              <a:ext uri="{FF2B5EF4-FFF2-40B4-BE49-F238E27FC236}">
                <a16:creationId xmlns:a16="http://schemas.microsoft.com/office/drawing/2014/main" id="{253204C7-3E92-493D-B596-31A86272610E}"/>
              </a:ext>
            </a:extLst>
          </p:cNvPr>
          <p:cNvSpPr/>
          <p:nvPr/>
        </p:nvSpPr>
        <p:spPr>
          <a:xfrm>
            <a:off x="4765432" y="607096"/>
            <a:ext cx="4201923" cy="4549292"/>
          </a:xfrm>
          <a:prstGeom prst="rect">
            <a:avLst/>
          </a:prstGeom>
          <a:noFill/>
          <a:ln>
            <a:noFill/>
          </a:ln>
        </p:spPr>
        <p:txBody>
          <a:bodyPr wrap="square" lIns="67500" tIns="34275" rIns="68569" bIns="34275" anchor="t" anchorCtr="0">
            <a:spAutoFit/>
          </a:bodyPr>
          <a:lstStyle/>
          <a:p>
            <a:pPr>
              <a:lnSpc>
                <a:spcPct val="125000"/>
              </a:lnSpc>
              <a:spcAft>
                <a:spcPts val="1800"/>
              </a:spcAft>
              <a:buSzPct val="25000"/>
            </a:pP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The most popular TeSLA instruments for students were </a:t>
            </a:r>
            <a:r>
              <a:rPr lang="en-US" sz="1800" i="1"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Forensic Analysis </a:t>
            </a: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and </a:t>
            </a:r>
            <a:r>
              <a:rPr lang="en-US" sz="1800" i="1"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Anti-Plagiarism: </a:t>
            </a: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these instruments were less intrusive. And less time was required for their use.</a:t>
            </a:r>
          </a:p>
          <a:p>
            <a:pPr>
              <a:lnSpc>
                <a:spcPct val="125000"/>
              </a:lnSpc>
              <a:spcAft>
                <a:spcPts val="450"/>
              </a:spcAft>
              <a:buSzPct val="25000"/>
            </a:pP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Many felt e-authentication would increase trust in e-assessment for students, institutions and employees.</a:t>
            </a:r>
          </a:p>
          <a:p>
            <a:pPr>
              <a:lnSpc>
                <a:spcPct val="125000"/>
              </a:lnSpc>
              <a:spcAft>
                <a:spcPts val="450"/>
              </a:spcAft>
              <a:buSzPct val="25000"/>
            </a:pPr>
            <a:r>
              <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rPr>
              <a:t>The most popular reasons given included: e-authentication would make it more difficult for students to cheat.</a:t>
            </a:r>
          </a:p>
          <a:p>
            <a:pPr>
              <a:lnSpc>
                <a:spcPct val="125000"/>
              </a:lnSpc>
              <a:spcAft>
                <a:spcPts val="1800"/>
              </a:spcAft>
              <a:buSzPct val="25000"/>
            </a:pPr>
            <a:endParaRPr lang="en-US" sz="1800" dirty="0">
              <a:solidFill>
                <a:srgbClr val="67A1DD"/>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Tree>
    <p:extLst>
      <p:ext uri="{BB962C8B-B14F-4D97-AF65-F5344CB8AC3E}">
        <p14:creationId xmlns:p14="http://schemas.microsoft.com/office/powerpoint/2010/main" val="18404013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marL="171450" indent="-171450">
              <a:buFont typeface="Arial" panose="020B0604020202020204" pitchFamily="34" charset="0"/>
              <a:buChar char="•"/>
            </a:pPr>
            <a:r>
              <a:rPr lang="en-GB" sz="2800" dirty="0"/>
              <a:t>Commercial companies</a:t>
            </a:r>
          </a:p>
          <a:p>
            <a:pPr marL="171450" indent="-171450">
              <a:buFont typeface="Arial" panose="020B0604020202020204" pitchFamily="34" charset="0"/>
              <a:buChar char="•"/>
            </a:pPr>
            <a:r>
              <a:rPr lang="en-GB" sz="2800" dirty="0"/>
              <a:t>Private online learning institutions</a:t>
            </a:r>
          </a:p>
          <a:p>
            <a:pPr marL="171450" indent="-171450">
              <a:buFont typeface="Arial" panose="020B0604020202020204" pitchFamily="34" charset="0"/>
              <a:buChar char="•"/>
            </a:pPr>
            <a:r>
              <a:rPr lang="en-GB" sz="2800" dirty="0"/>
              <a:t>Government policies for shorter, cheaper courses</a:t>
            </a:r>
          </a:p>
        </p:txBody>
      </p:sp>
      <p:sp>
        <p:nvSpPr>
          <p:cNvPr id="4" name="Picture Placeholder 3"/>
          <p:cNvSpPr>
            <a:spLocks noGrp="1"/>
          </p:cNvSpPr>
          <p:nvPr>
            <p:ph type="pic" sz="quarter" idx="12"/>
          </p:nvPr>
        </p:nvSpPr>
        <p:spPr>
          <a:xfrm>
            <a:off x="5011950" y="1080004"/>
            <a:ext cx="2915729" cy="2801887"/>
          </a:xfrm>
        </p:spPr>
      </p:sp>
      <p:sp>
        <p:nvSpPr>
          <p:cNvPr id="5" name="Title 4"/>
          <p:cNvSpPr>
            <a:spLocks noGrp="1"/>
          </p:cNvSpPr>
          <p:nvPr>
            <p:ph type="ctrTitle"/>
          </p:nvPr>
        </p:nvSpPr>
        <p:spPr>
          <a:xfrm>
            <a:off x="432001" y="187867"/>
            <a:ext cx="1260000" cy="212075"/>
          </a:xfrm>
        </p:spPr>
        <p:txBody>
          <a:bodyPr/>
          <a:lstStyle/>
          <a:p>
            <a:r>
              <a:rPr lang="en-GB" dirty="0"/>
              <a:t>Disrupters</a:t>
            </a:r>
          </a:p>
        </p:txBody>
      </p:sp>
      <p:sp>
        <p:nvSpPr>
          <p:cNvPr id="6" name="Text Placeholder 5"/>
          <p:cNvSpPr>
            <a:spLocks noGrp="1"/>
          </p:cNvSpPr>
          <p:nvPr>
            <p:ph type="body" sz="quarter" idx="13"/>
          </p:nvPr>
        </p:nvSpPr>
        <p:spPr/>
        <p:txBody>
          <a:bodyPr/>
          <a:lstStyle/>
          <a:p>
            <a:r>
              <a:rPr lang="en-GB" sz="3600" dirty="0"/>
              <a:t>Drivers for disruption</a:t>
            </a:r>
          </a:p>
        </p:txBody>
      </p:sp>
      <p:pic>
        <p:nvPicPr>
          <p:cNvPr id="11267" name="Picture 3" descr="C:\Users\computer\AppData\Local\Microsoft\Windows\INetCache\IE\MMHYX791\disruption.jpg-889x6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932" y="1080001"/>
            <a:ext cx="4261450" cy="28761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1651" y="4783500"/>
            <a:ext cx="2992754" cy="461665"/>
          </a:xfrm>
          <a:prstGeom prst="rect">
            <a:avLst/>
          </a:prstGeom>
          <a:noFill/>
        </p:spPr>
        <p:txBody>
          <a:bodyPr wrap="square" rtlCol="0">
            <a:spAutoFit/>
          </a:bodyPr>
          <a:lstStyle/>
          <a:p>
            <a:r>
              <a:rPr lang="en-GB" altLang="en-US" sz="1200" dirty="0"/>
              <a:t>Denise Whitelock, END 2019</a:t>
            </a:r>
          </a:p>
          <a:p>
            <a:endParaRPr lang="en-GB" sz="1200" dirty="0"/>
          </a:p>
        </p:txBody>
      </p:sp>
    </p:spTree>
    <p:extLst>
      <p:ext uri="{BB962C8B-B14F-4D97-AF65-F5344CB8AC3E}">
        <p14:creationId xmlns:p14="http://schemas.microsoft.com/office/powerpoint/2010/main" val="294199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a:t>Artificial Intelligence for business</a:t>
            </a:r>
          </a:p>
        </p:txBody>
      </p:sp>
      <p:sp>
        <p:nvSpPr>
          <p:cNvPr id="4" name="Text Placeholder 3"/>
          <p:cNvSpPr>
            <a:spLocks noGrp="1"/>
          </p:cNvSpPr>
          <p:nvPr>
            <p:ph type="body" sz="quarter" idx="15"/>
          </p:nvPr>
        </p:nvSpPr>
        <p:spPr>
          <a:xfrm>
            <a:off x="432002" y="1112998"/>
            <a:ext cx="3855539" cy="3123247"/>
          </a:xfrm>
        </p:spPr>
        <p:txBody>
          <a:bodyPr/>
          <a:lstStyle/>
          <a:p>
            <a:pPr marL="171450" indent="-171450">
              <a:buFont typeface="Arial" panose="020B0604020202020204" pitchFamily="34" charset="0"/>
              <a:buChar char="•"/>
            </a:pPr>
            <a:r>
              <a:rPr lang="en-GB" sz="2400" dirty="0"/>
              <a:t>Microsoft Azure</a:t>
            </a:r>
          </a:p>
          <a:p>
            <a:pPr marL="171450" indent="-171450">
              <a:buFont typeface="Arial" panose="020B0604020202020204" pitchFamily="34" charset="0"/>
              <a:buChar char="•"/>
            </a:pPr>
            <a:r>
              <a:rPr lang="en-GB" sz="2400" dirty="0"/>
              <a:t>Dixons’ Cami – opening a dialogue for car sales</a:t>
            </a:r>
          </a:p>
          <a:p>
            <a:pPr marL="171450" indent="-171450">
              <a:buFont typeface="Arial" panose="020B0604020202020204" pitchFamily="34" charset="0"/>
              <a:buChar char="•"/>
            </a:pPr>
            <a:r>
              <a:rPr lang="en-GB" sz="2400" dirty="0"/>
              <a:t>Carnival Maritime tracks and predicts water use to keep a cruise ship in working order</a:t>
            </a:r>
          </a:p>
        </p:txBody>
      </p:sp>
      <p:sp>
        <p:nvSpPr>
          <p:cNvPr id="5" name="Title 4"/>
          <p:cNvSpPr>
            <a:spLocks noGrp="1"/>
          </p:cNvSpPr>
          <p:nvPr>
            <p:ph type="ctrTitle"/>
          </p:nvPr>
        </p:nvSpPr>
        <p:spPr/>
        <p:txBody>
          <a:bodyPr/>
          <a:lstStyle/>
          <a:p>
            <a:r>
              <a:rPr lang="en-GB" dirty="0"/>
              <a:t>Disrupters</a:t>
            </a:r>
          </a:p>
        </p:txBody>
      </p:sp>
      <p:pic>
        <p:nvPicPr>
          <p:cNvPr id="12290" name="Picture 2" descr="C:\Users\computer\AppData\Local\Microsoft\Windows\INetCache\IE\MMHYX791\artificial-intelligenc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714" y="1512094"/>
            <a:ext cx="3371850" cy="2247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2000" y="4607697"/>
            <a:ext cx="2162772" cy="484748"/>
          </a:xfrm>
          <a:prstGeom prst="rect">
            <a:avLst/>
          </a:prstGeom>
        </p:spPr>
        <p:txBody>
          <a:bodyPr wrap="none">
            <a:spAutoFit/>
          </a:bodyPr>
          <a:lstStyle/>
          <a:p>
            <a:r>
              <a:rPr lang="en-GB" altLang="en-US" sz="1200" dirty="0"/>
              <a:t>Denise Whitelock, END 2019</a:t>
            </a:r>
          </a:p>
          <a:p>
            <a:endParaRPr lang="en-GB" dirty="0"/>
          </a:p>
        </p:txBody>
      </p:sp>
    </p:spTree>
    <p:extLst>
      <p:ext uri="{BB962C8B-B14F-4D97-AF65-F5344CB8AC3E}">
        <p14:creationId xmlns:p14="http://schemas.microsoft.com/office/powerpoint/2010/main" val="2626855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32009" y="1080001"/>
            <a:ext cx="3395663" cy="3184819"/>
          </a:xfrm>
        </p:spPr>
        <p:txBody>
          <a:bodyPr/>
          <a:lstStyle/>
          <a:p>
            <a:endParaRPr lang="en-GB" sz="1600" dirty="0"/>
          </a:p>
          <a:p>
            <a:pPr marL="571500" indent="-571500">
              <a:buFont typeface="Arial" panose="020B0604020202020204" pitchFamily="34" charset="0"/>
              <a:buChar char="•"/>
            </a:pPr>
            <a:r>
              <a:rPr lang="en-GB" sz="2400" dirty="0" err="1"/>
              <a:t>Chatbox</a:t>
            </a:r>
            <a:r>
              <a:rPr lang="en-GB" sz="2400" dirty="0"/>
              <a:t> recommender systems</a:t>
            </a:r>
          </a:p>
          <a:p>
            <a:endParaRPr lang="en-GB" sz="2400" dirty="0"/>
          </a:p>
          <a:p>
            <a:pPr marL="571500" indent="-571500">
              <a:buFont typeface="Arial" panose="020B0604020202020204" pitchFamily="34" charset="0"/>
              <a:buChar char="•"/>
            </a:pPr>
            <a:r>
              <a:rPr lang="en-GB" sz="2400" dirty="0"/>
              <a:t>Assessment feedback from your own personal robot</a:t>
            </a:r>
            <a:endParaRPr lang="en-GB" sz="2400" dirty="0">
              <a:hlinkClick r:id="rId2"/>
            </a:endParaRPr>
          </a:p>
          <a:p>
            <a:endParaRPr lang="en-GB" dirty="0">
              <a:hlinkClick r:id="rId2"/>
            </a:endParaRPr>
          </a:p>
          <a:p>
            <a:endParaRPr lang="en-GB" dirty="0"/>
          </a:p>
          <a:p>
            <a:r>
              <a:rPr lang="en-GB" altLang="en-US" dirty="0"/>
              <a:t>Denise Whitelock, END 2019</a:t>
            </a:r>
          </a:p>
          <a:p>
            <a:endParaRPr lang="en-GB" dirty="0"/>
          </a:p>
        </p:txBody>
      </p:sp>
      <p:sp>
        <p:nvSpPr>
          <p:cNvPr id="4" name="Picture Placeholder 3"/>
          <p:cNvSpPr>
            <a:spLocks noGrp="1"/>
          </p:cNvSpPr>
          <p:nvPr>
            <p:ph type="pic" sz="quarter" idx="12"/>
          </p:nvPr>
        </p:nvSpPr>
        <p:spPr>
          <a:xfrm>
            <a:off x="4657725" y="1391150"/>
            <a:ext cx="3644550" cy="3080838"/>
          </a:xfrm>
        </p:spPr>
      </p:sp>
      <p:sp>
        <p:nvSpPr>
          <p:cNvPr id="5" name="Title 4"/>
          <p:cNvSpPr>
            <a:spLocks noGrp="1"/>
          </p:cNvSpPr>
          <p:nvPr>
            <p:ph type="ctrTitle"/>
          </p:nvPr>
        </p:nvSpPr>
        <p:spPr>
          <a:xfrm>
            <a:off x="388801" y="293794"/>
            <a:ext cx="1260000" cy="212075"/>
          </a:xfrm>
        </p:spPr>
        <p:txBody>
          <a:bodyPr/>
          <a:lstStyle/>
          <a:p>
            <a:r>
              <a:rPr lang="en-GB" dirty="0"/>
              <a:t>Disrupters</a:t>
            </a:r>
          </a:p>
        </p:txBody>
      </p:sp>
      <p:sp>
        <p:nvSpPr>
          <p:cNvPr id="6" name="Text Placeholder 5"/>
          <p:cNvSpPr>
            <a:spLocks noGrp="1"/>
          </p:cNvSpPr>
          <p:nvPr>
            <p:ph type="body" sz="quarter" idx="13"/>
          </p:nvPr>
        </p:nvSpPr>
        <p:spPr/>
        <p:txBody>
          <a:bodyPr/>
          <a:lstStyle/>
          <a:p>
            <a:r>
              <a:rPr lang="en-GB" sz="2800" dirty="0"/>
              <a:t>AI for Education</a:t>
            </a:r>
          </a:p>
        </p:txBody>
      </p:sp>
      <p:pic>
        <p:nvPicPr>
          <p:cNvPr id="4098" name="Picture 2" descr="C:\Users\computer\Desktop\na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263" y="1080000"/>
            <a:ext cx="4117964" cy="378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0044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OH JOY</a:t>
            </a:r>
            <a:endParaRPr lang="en-GB" dirty="0"/>
          </a:p>
        </p:txBody>
      </p:sp>
      <p:sp>
        <p:nvSpPr>
          <p:cNvPr id="4" name="Content Placeholder 3"/>
          <p:cNvSpPr>
            <a:spLocks noGrp="1"/>
          </p:cNvSpPr>
          <p:nvPr>
            <p:ph idx="1"/>
          </p:nvPr>
        </p:nvSpPr>
        <p:spPr/>
        <p:txBody>
          <a:bodyPr/>
          <a:lstStyle/>
          <a:p>
            <a:endParaRPr lang="en-GB" dirty="0"/>
          </a:p>
        </p:txBody>
      </p:sp>
      <p:graphicFrame>
        <p:nvGraphicFramePr>
          <p:cNvPr id="5" name="Object 4"/>
          <p:cNvGraphicFramePr>
            <a:graphicFrameLocks noChangeAspect="1"/>
          </p:cNvGraphicFramePr>
          <p:nvPr>
            <p:extLst>
              <p:ext uri="{D42A27DB-BD31-4B8C-83A1-F6EECF244321}">
                <p14:modId xmlns:p14="http://schemas.microsoft.com/office/powerpoint/2010/main" val="335484940"/>
              </p:ext>
            </p:extLst>
          </p:nvPr>
        </p:nvGraphicFramePr>
        <p:xfrm>
          <a:off x="2500312" y="979203"/>
          <a:ext cx="4695826" cy="3674826"/>
        </p:xfrm>
        <a:graphic>
          <a:graphicData uri="http://schemas.openxmlformats.org/presentationml/2006/ole">
            <mc:AlternateContent xmlns:mc="http://schemas.openxmlformats.org/markup-compatibility/2006">
              <mc:Choice xmlns:v="urn:schemas-microsoft-com:vml" Requires="v">
                <p:oleObj spid="_x0000_s4136" name="Document" r:id="rId3" imgW="5738021" imgH="4490514" progId="Word.Document.12">
                  <p:embed/>
                </p:oleObj>
              </mc:Choice>
              <mc:Fallback>
                <p:oleObj name="Document" r:id="rId3" imgW="5738021" imgH="4490514" progId="Word.Document.12">
                  <p:embed/>
                  <p:pic>
                    <p:nvPicPr>
                      <p:cNvPr id="0" name=""/>
                      <p:cNvPicPr/>
                      <p:nvPr/>
                    </p:nvPicPr>
                    <p:blipFill>
                      <a:blip r:embed="rId4"/>
                      <a:stretch>
                        <a:fillRect/>
                      </a:stretch>
                    </p:blipFill>
                    <p:spPr>
                      <a:xfrm>
                        <a:off x="2500312" y="979203"/>
                        <a:ext cx="4695826" cy="3674826"/>
                      </a:xfrm>
                      <a:prstGeom prst="rect">
                        <a:avLst/>
                      </a:prstGeom>
                    </p:spPr>
                  </p:pic>
                </p:oleObj>
              </mc:Fallback>
            </mc:AlternateContent>
          </a:graphicData>
        </a:graphic>
      </p:graphicFrame>
      <p:sp>
        <p:nvSpPr>
          <p:cNvPr id="6" name="Rectangle 5"/>
          <p:cNvSpPr/>
          <p:nvPr/>
        </p:nvSpPr>
        <p:spPr>
          <a:xfrm>
            <a:off x="217517" y="4773703"/>
            <a:ext cx="2162772" cy="276999"/>
          </a:xfrm>
          <a:prstGeom prst="rect">
            <a:avLst/>
          </a:prstGeom>
        </p:spPr>
        <p:txBody>
          <a:bodyPr wrap="none">
            <a:spAutoFit/>
          </a:bodyPr>
          <a:lstStyle/>
          <a:p>
            <a:r>
              <a:rPr lang="en-GB" sz="1200" dirty="0"/>
              <a:t>Denise Whitelock, </a:t>
            </a:r>
            <a:r>
              <a:rPr lang="en-GB" altLang="en-US" sz="1200" dirty="0"/>
              <a:t>END </a:t>
            </a:r>
            <a:r>
              <a:rPr lang="en-GB" sz="1200" dirty="0"/>
              <a:t>2019</a:t>
            </a:r>
          </a:p>
        </p:txBody>
      </p:sp>
    </p:spTree>
    <p:extLst>
      <p:ext uri="{BB962C8B-B14F-4D97-AF65-F5344CB8AC3E}">
        <p14:creationId xmlns:p14="http://schemas.microsoft.com/office/powerpoint/2010/main" val="2081124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D4F3CD-95F8-4FD0-9781-8979F321F215}"/>
              </a:ext>
            </a:extLst>
          </p:cNvPr>
          <p:cNvSpPr txBox="1"/>
          <p:nvPr/>
        </p:nvSpPr>
        <p:spPr>
          <a:xfrm>
            <a:off x="337942" y="861422"/>
            <a:ext cx="3936546" cy="291744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l"/>
            <a:r>
              <a:rPr lang="en-GB" sz="1013" dirty="0" err="1">
                <a:hlinkClick r:id="rId3"/>
              </a:rPr>
              <a:t>Bektik</a:t>
            </a:r>
            <a:r>
              <a:rPr lang="en-GB" sz="1013" dirty="0">
                <a:hlinkClick r:id="rId3"/>
              </a:rPr>
              <a:t>, </a:t>
            </a:r>
            <a:r>
              <a:rPr lang="en-GB" sz="1013" dirty="0" err="1">
                <a:hlinkClick r:id="rId3"/>
              </a:rPr>
              <a:t>Duygu</a:t>
            </a:r>
            <a:r>
              <a:rPr lang="en-GB" sz="1013" dirty="0"/>
              <a:t>; </a:t>
            </a:r>
            <a:r>
              <a:rPr lang="en-GB" sz="1013" dirty="0">
                <a:hlinkClick r:id="rId4"/>
              </a:rPr>
              <a:t>Cross, Simon</a:t>
            </a:r>
            <a:r>
              <a:rPr lang="en-GB" sz="1013" dirty="0"/>
              <a:t>; </a:t>
            </a:r>
            <a:r>
              <a:rPr lang="en-GB" sz="1013" dirty="0">
                <a:hlinkClick r:id="rId5"/>
              </a:rPr>
              <a:t>Holmes, Wayne</a:t>
            </a:r>
            <a:r>
              <a:rPr lang="en-GB" sz="1013" dirty="0"/>
              <a:t>; </a:t>
            </a:r>
            <a:r>
              <a:rPr lang="en-GB" sz="1013" dirty="0" err="1"/>
              <a:t>Aleksieva</a:t>
            </a:r>
            <a:r>
              <a:rPr lang="en-GB" sz="1013" dirty="0"/>
              <a:t>, Lyubka and </a:t>
            </a:r>
            <a:r>
              <a:rPr lang="en-GB" sz="1013" dirty="0" err="1">
                <a:hlinkClick r:id="rId6"/>
              </a:rPr>
              <a:t>Whitelock</a:t>
            </a:r>
            <a:r>
              <a:rPr lang="en-GB" sz="1013" dirty="0">
                <a:hlinkClick r:id="rId6"/>
              </a:rPr>
              <a:t>, Denise</a:t>
            </a:r>
            <a:r>
              <a:rPr lang="en-GB" sz="1013" dirty="0"/>
              <a:t>(2017). </a:t>
            </a:r>
            <a:r>
              <a:rPr lang="en-GB" sz="1013" dirty="0">
                <a:hlinkClick r:id="rId7"/>
              </a:rPr>
              <a:t>A European pilot study of a modular assessment system designed to authenticate the authorship of online learners.</a:t>
            </a:r>
            <a:r>
              <a:rPr lang="en-GB" sz="1013" dirty="0"/>
              <a:t> In: </a:t>
            </a:r>
            <a:r>
              <a:rPr lang="en-GB" sz="1013" i="1" dirty="0"/>
              <a:t>CALRG Annual Conference 2017</a:t>
            </a:r>
            <a:r>
              <a:rPr lang="en-GB" sz="1013" dirty="0"/>
              <a:t>, 14-16 Jun 2017, The Open University, Milton Keynes, UK.</a:t>
            </a:r>
          </a:p>
          <a:p>
            <a:pPr algn="l"/>
            <a:endParaRPr lang="en-GB" sz="1013" dirty="0">
              <a:hlinkClick r:id="rId8"/>
            </a:endParaRPr>
          </a:p>
          <a:p>
            <a:pPr algn="l"/>
            <a:r>
              <a:rPr lang="en-GB" sz="1013" dirty="0">
                <a:hlinkClick r:id="rId9"/>
              </a:rPr>
              <a:t>Edwards, Chris</a:t>
            </a:r>
            <a:r>
              <a:rPr lang="en-GB" sz="1013" dirty="0"/>
              <a:t>; </a:t>
            </a:r>
            <a:r>
              <a:rPr lang="en-GB" sz="1013" dirty="0">
                <a:hlinkClick r:id="rId5"/>
              </a:rPr>
              <a:t>Holmes, Wayne</a:t>
            </a:r>
            <a:r>
              <a:rPr lang="en-GB" sz="1013" dirty="0"/>
              <a:t>; </a:t>
            </a:r>
            <a:r>
              <a:rPr lang="en-GB" sz="1013" dirty="0" err="1">
                <a:hlinkClick r:id="rId6"/>
              </a:rPr>
              <a:t>Whitelock</a:t>
            </a:r>
            <a:r>
              <a:rPr lang="en-GB" sz="1013" dirty="0">
                <a:hlinkClick r:id="rId6"/>
              </a:rPr>
              <a:t>, Denise</a:t>
            </a:r>
            <a:r>
              <a:rPr lang="en-GB" sz="1013" dirty="0"/>
              <a:t> and </a:t>
            </a:r>
            <a:r>
              <a:rPr lang="en-GB" sz="1013" dirty="0">
                <a:hlinkClick r:id="rId8"/>
              </a:rPr>
              <a:t>Okada, Ale</a:t>
            </a:r>
            <a:r>
              <a:rPr lang="en-GB" sz="1013" dirty="0"/>
              <a:t> (2018). </a:t>
            </a:r>
            <a:r>
              <a:rPr lang="en-GB" sz="1013" dirty="0">
                <a:hlinkClick r:id="rId10"/>
              </a:rPr>
              <a:t>Student Trust in e-Authentication.</a:t>
            </a:r>
            <a:r>
              <a:rPr lang="en-GB" sz="1013" dirty="0"/>
              <a:t> In: </a:t>
            </a:r>
            <a:r>
              <a:rPr lang="en-GB" sz="1013" i="1" dirty="0"/>
              <a:t>L@S '18: Proceedings of the Fifth Annual ACM Conference on Learning at Scale</a:t>
            </a:r>
            <a:r>
              <a:rPr lang="en-GB" sz="1013" dirty="0"/>
              <a:t>, ACM, New York, article no. 42.</a:t>
            </a:r>
          </a:p>
          <a:p>
            <a:pPr algn="l"/>
            <a:endParaRPr lang="en-GB" sz="1200" dirty="0">
              <a:solidFill>
                <a:srgbClr val="000000"/>
              </a:solidFill>
              <a:latin typeface="Helvetica Neue"/>
              <a:ea typeface="Helvetica Neue"/>
              <a:cs typeface="Helvetica Neue"/>
              <a:sym typeface="Helvetica Neue"/>
            </a:endParaRPr>
          </a:p>
          <a:p>
            <a:pPr algn="l"/>
            <a:r>
              <a:rPr lang="en-GB" sz="1013" dirty="0">
                <a:hlinkClick r:id="rId9"/>
              </a:rPr>
              <a:t>Edwards, Chris</a:t>
            </a:r>
            <a:r>
              <a:rPr lang="en-GB" sz="1013" dirty="0"/>
              <a:t>; </a:t>
            </a:r>
            <a:r>
              <a:rPr lang="en-GB" sz="1013" dirty="0" err="1">
                <a:hlinkClick r:id="rId6"/>
              </a:rPr>
              <a:t>Whitelock</a:t>
            </a:r>
            <a:r>
              <a:rPr lang="en-GB" sz="1013" dirty="0">
                <a:hlinkClick r:id="rId6"/>
              </a:rPr>
              <a:t>, Denise</a:t>
            </a:r>
            <a:r>
              <a:rPr lang="en-GB" sz="1013" dirty="0"/>
              <a:t>; Brouns, Francis; Rodríguez, M. Elena; </a:t>
            </a:r>
            <a:r>
              <a:rPr lang="en-GB" sz="1013" dirty="0">
                <a:hlinkClick r:id="rId8"/>
              </a:rPr>
              <a:t>Okada, Alexandra</a:t>
            </a:r>
            <a:r>
              <a:rPr lang="en-GB" sz="1013" dirty="0"/>
              <a:t>; </a:t>
            </a:r>
            <a:r>
              <a:rPr lang="en-GB" sz="1013" dirty="0" err="1"/>
              <a:t>Baneres</a:t>
            </a:r>
            <a:r>
              <a:rPr lang="en-GB" sz="1013" dirty="0"/>
              <a:t>, David and </a:t>
            </a:r>
            <a:r>
              <a:rPr lang="en-GB" sz="1013" dirty="0">
                <a:hlinkClick r:id="rId5"/>
              </a:rPr>
              <a:t>Holmes, Wayne</a:t>
            </a:r>
            <a:r>
              <a:rPr lang="en-GB" sz="1013" dirty="0"/>
              <a:t> (2019). </a:t>
            </a:r>
            <a:r>
              <a:rPr lang="en-GB" sz="1013" dirty="0">
                <a:hlinkClick r:id="rId11"/>
              </a:rPr>
              <a:t>An embedded approach to plagiarism detection using the TeSLA e-authentication system.</a:t>
            </a:r>
            <a:r>
              <a:rPr lang="en-GB" sz="1013" dirty="0"/>
              <a:t> In: </a:t>
            </a:r>
            <a:r>
              <a:rPr lang="en-GB" sz="1013" i="1" dirty="0"/>
              <a:t>TEA 2018 Technology Enhanced Assessment Conference</a:t>
            </a:r>
            <a:r>
              <a:rPr lang="en-GB" sz="1013" dirty="0"/>
              <a:t>, 10-11 Dec 2018, Amsterdam, the Netherlands, (In Press).</a:t>
            </a:r>
          </a:p>
          <a:p>
            <a:pPr algn="l"/>
            <a:endParaRPr lang="en-GB" sz="1200" dirty="0">
              <a:solidFill>
                <a:srgbClr val="000000"/>
              </a:solidFill>
              <a:latin typeface="Helvetica Neue"/>
              <a:ea typeface="Helvetica Neue"/>
              <a:cs typeface="Helvetica Neue"/>
              <a:sym typeface="Helvetica Neue"/>
            </a:endParaRPr>
          </a:p>
        </p:txBody>
      </p:sp>
      <p:sp>
        <p:nvSpPr>
          <p:cNvPr id="3" name="TextBox 2">
            <a:extLst>
              <a:ext uri="{FF2B5EF4-FFF2-40B4-BE49-F238E27FC236}">
                <a16:creationId xmlns:a16="http://schemas.microsoft.com/office/drawing/2014/main" id="{6912966A-7D1B-45F9-9DD8-E1CCD10D8C57}"/>
              </a:ext>
            </a:extLst>
          </p:cNvPr>
          <p:cNvSpPr txBox="1"/>
          <p:nvPr/>
        </p:nvSpPr>
        <p:spPr>
          <a:xfrm>
            <a:off x="4869513" y="691271"/>
            <a:ext cx="4027715" cy="348337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l"/>
            <a:r>
              <a:rPr lang="en-GB" sz="1013" dirty="0">
                <a:hlinkClick r:id="rId9"/>
              </a:rPr>
              <a:t>Edwards, C.</a:t>
            </a:r>
            <a:r>
              <a:rPr lang="en-GB" sz="1013" dirty="0"/>
              <a:t>; </a:t>
            </a:r>
            <a:r>
              <a:rPr lang="en-GB" sz="1013" dirty="0" err="1">
                <a:hlinkClick r:id="rId6"/>
              </a:rPr>
              <a:t>Whitelock</a:t>
            </a:r>
            <a:r>
              <a:rPr lang="en-GB" sz="1013" dirty="0">
                <a:hlinkClick r:id="rId6"/>
              </a:rPr>
              <a:t>, D.</a:t>
            </a:r>
            <a:r>
              <a:rPr lang="en-GB" sz="1013" dirty="0"/>
              <a:t>; </a:t>
            </a:r>
            <a:r>
              <a:rPr lang="en-GB" sz="1013" dirty="0">
                <a:hlinkClick r:id="rId8"/>
              </a:rPr>
              <a:t>Okada, A.</a:t>
            </a:r>
            <a:r>
              <a:rPr lang="en-GB" sz="1013" dirty="0"/>
              <a:t> and </a:t>
            </a:r>
            <a:r>
              <a:rPr lang="en-GB" sz="1013" dirty="0">
                <a:hlinkClick r:id="rId5"/>
              </a:rPr>
              <a:t>Holmes, W.</a:t>
            </a:r>
            <a:r>
              <a:rPr lang="en-GB" sz="1013" dirty="0"/>
              <a:t> (2018). </a:t>
            </a:r>
            <a:r>
              <a:rPr lang="en-GB" sz="1013" dirty="0">
                <a:hlinkClick r:id="rId12"/>
              </a:rPr>
              <a:t>Trust in online authentication tools for online assessment in both formal and informal contexts.</a:t>
            </a:r>
            <a:r>
              <a:rPr lang="en-GB" sz="1013" dirty="0"/>
              <a:t> In: </a:t>
            </a:r>
            <a:r>
              <a:rPr lang="en-GB" sz="1013" i="1" dirty="0"/>
              <a:t>ICERI2018 Proceedings</a:t>
            </a:r>
            <a:r>
              <a:rPr lang="en-GB" sz="1013" dirty="0"/>
              <a:t> (Gómez </a:t>
            </a:r>
            <a:r>
              <a:rPr lang="en-GB" sz="1013" dirty="0" err="1"/>
              <a:t>Chova</a:t>
            </a:r>
            <a:r>
              <a:rPr lang="en-GB" sz="1013" dirty="0"/>
              <a:t>, L.; López Martínez, A. and </a:t>
            </a:r>
            <a:r>
              <a:rPr lang="en-GB" sz="1013" dirty="0" err="1"/>
              <a:t>Candel</a:t>
            </a:r>
            <a:r>
              <a:rPr lang="en-GB" sz="1013" dirty="0"/>
              <a:t> Torres, I. eds.), 12-14 Nov 2018, Seville, Spain, IATED Academy, pp. 3754–3762.</a:t>
            </a:r>
          </a:p>
          <a:p>
            <a:pPr algn="l"/>
            <a:endParaRPr lang="en-GB" sz="1013" dirty="0"/>
          </a:p>
          <a:p>
            <a:pPr algn="l"/>
            <a:r>
              <a:rPr lang="en-GB" sz="1013" dirty="0">
                <a:hlinkClick r:id="rId8"/>
              </a:rPr>
              <a:t>Okada, Alexandra</a:t>
            </a:r>
            <a:r>
              <a:rPr lang="en-GB" sz="1013" dirty="0"/>
              <a:t>; </a:t>
            </a:r>
            <a:r>
              <a:rPr lang="en-GB" sz="1013" dirty="0" err="1">
                <a:hlinkClick r:id="rId6"/>
              </a:rPr>
              <a:t>Whitelock</a:t>
            </a:r>
            <a:r>
              <a:rPr lang="en-GB" sz="1013" dirty="0">
                <a:hlinkClick r:id="rId6"/>
              </a:rPr>
              <a:t>, Denise</a:t>
            </a:r>
            <a:r>
              <a:rPr lang="en-GB" sz="1013" dirty="0"/>
              <a:t> and </a:t>
            </a:r>
            <a:r>
              <a:rPr lang="en-GB" sz="1013" dirty="0">
                <a:hlinkClick r:id="rId5"/>
              </a:rPr>
              <a:t>Holmes, Wayne</a:t>
            </a:r>
            <a:r>
              <a:rPr lang="en-GB" sz="1013" dirty="0"/>
              <a:t> (2017). </a:t>
            </a:r>
            <a:r>
              <a:rPr lang="en-GB" sz="1013" dirty="0">
                <a:hlinkClick r:id="rId13"/>
              </a:rPr>
              <a:t>Students’ views on trust-based e-assessment system for online and blended environments.</a:t>
            </a:r>
            <a:r>
              <a:rPr lang="en-GB" sz="1013" dirty="0"/>
              <a:t> In: </a:t>
            </a:r>
            <a:r>
              <a:rPr lang="en-GB" sz="1013" i="1" dirty="0"/>
              <a:t>The Online, Open and Flexible Higher Education Conference</a:t>
            </a:r>
            <a:r>
              <a:rPr lang="en-GB" sz="1013" dirty="0"/>
              <a:t>, 25-27 Oct 2017, Open University, Milton Keynes.</a:t>
            </a:r>
          </a:p>
          <a:p>
            <a:pPr algn="l"/>
            <a:endParaRPr lang="en-GB" sz="1013" dirty="0"/>
          </a:p>
          <a:p>
            <a:pPr algn="l"/>
            <a:r>
              <a:rPr lang="en-GB" sz="1013" u="sng" dirty="0">
                <a:hlinkClick r:id="rId8"/>
              </a:rPr>
              <a:t>Okada, Alexandra</a:t>
            </a:r>
            <a:r>
              <a:rPr lang="en-GB" sz="1013" dirty="0"/>
              <a:t>; </a:t>
            </a:r>
            <a:r>
              <a:rPr lang="en-GB" sz="1013" dirty="0" err="1">
                <a:hlinkClick r:id="rId6"/>
              </a:rPr>
              <a:t>Whitelock</a:t>
            </a:r>
            <a:r>
              <a:rPr lang="en-GB" sz="1013" dirty="0">
                <a:hlinkClick r:id="rId6"/>
              </a:rPr>
              <a:t>, Denise</a:t>
            </a:r>
            <a:r>
              <a:rPr lang="en-GB" sz="1013" dirty="0"/>
              <a:t>; </a:t>
            </a:r>
            <a:r>
              <a:rPr lang="en-GB" sz="1013" dirty="0">
                <a:hlinkClick r:id="rId5"/>
              </a:rPr>
              <a:t>Holmes, Wayne</a:t>
            </a:r>
            <a:r>
              <a:rPr lang="en-GB" sz="1013" dirty="0"/>
              <a:t> and </a:t>
            </a:r>
            <a:r>
              <a:rPr lang="en-GB" sz="1013" dirty="0">
                <a:hlinkClick r:id="rId9"/>
              </a:rPr>
              <a:t>Edwards, Chris</a:t>
            </a:r>
            <a:r>
              <a:rPr lang="en-GB" sz="1013" dirty="0"/>
              <a:t> (2017).</a:t>
            </a:r>
            <a:r>
              <a:rPr lang="en-GB" sz="1013" dirty="0">
                <a:hlinkClick r:id="rId14"/>
              </a:rPr>
              <a:t>Student acceptance of online assessment with e-authentication in the UK.</a:t>
            </a:r>
            <a:r>
              <a:rPr lang="en-GB" sz="1013" dirty="0"/>
              <a:t> In: </a:t>
            </a:r>
            <a:r>
              <a:rPr lang="en-GB" sz="1013" i="1" dirty="0"/>
              <a:t>The 2017 International Technology Enhanced Assessment Conference (TEA 2017</a:t>
            </a:r>
            <a:r>
              <a:rPr lang="en-GB" sz="1013" dirty="0"/>
              <a:t>, 5-6 Oct 2017, Barcelona, Spain.</a:t>
            </a:r>
          </a:p>
          <a:p>
            <a:pPr algn="l"/>
            <a:endParaRPr lang="en-GB" sz="1013" dirty="0">
              <a:hlinkClick r:id="" action="ppaction://noaction"/>
            </a:endParaRPr>
          </a:p>
          <a:p>
            <a:pPr algn="l"/>
            <a:r>
              <a:rPr lang="en-GB" sz="1013" dirty="0">
                <a:hlinkClick r:id="" action="ppaction://noaction"/>
              </a:rPr>
              <a:t>Okada, Alexandra</a:t>
            </a:r>
            <a:r>
              <a:rPr lang="en-GB" sz="1013" dirty="0"/>
              <a:t>; </a:t>
            </a:r>
            <a:r>
              <a:rPr lang="en-GB" sz="1013" dirty="0" err="1">
                <a:hlinkClick r:id="rId6"/>
              </a:rPr>
              <a:t>Whitelock</a:t>
            </a:r>
            <a:r>
              <a:rPr lang="en-GB" sz="1013" dirty="0">
                <a:hlinkClick r:id="rId6"/>
              </a:rPr>
              <a:t>, Denise</a:t>
            </a:r>
            <a:r>
              <a:rPr lang="en-GB" sz="1013" dirty="0"/>
              <a:t>; </a:t>
            </a:r>
            <a:r>
              <a:rPr lang="en-GB" sz="1013" dirty="0">
                <a:hlinkClick r:id="rId5"/>
              </a:rPr>
              <a:t>Holmes, Wayne</a:t>
            </a:r>
            <a:r>
              <a:rPr lang="en-GB" sz="1013" dirty="0"/>
              <a:t> and </a:t>
            </a:r>
            <a:r>
              <a:rPr lang="en-GB" sz="1013" dirty="0">
                <a:hlinkClick r:id="rId9"/>
              </a:rPr>
              <a:t>Edwards, Chris</a:t>
            </a:r>
            <a:r>
              <a:rPr lang="en-GB" sz="1013" dirty="0"/>
              <a:t> (2019). </a:t>
            </a:r>
            <a:r>
              <a:rPr lang="en-GB" sz="1013" dirty="0">
                <a:hlinkClick r:id="rId15"/>
              </a:rPr>
              <a:t>e-Authentication for online assessment: A mixed-method study.</a:t>
            </a:r>
            <a:r>
              <a:rPr lang="en-GB" sz="1013" dirty="0"/>
              <a:t> </a:t>
            </a:r>
            <a:r>
              <a:rPr lang="en-GB" sz="1013" i="1" dirty="0"/>
              <a:t>British Journal of Educational Technology</a:t>
            </a:r>
            <a:r>
              <a:rPr lang="en-GB" sz="1013" dirty="0"/>
              <a:t>, 50(2) pp. 861–875.</a:t>
            </a:r>
          </a:p>
        </p:txBody>
      </p:sp>
      <p:sp>
        <p:nvSpPr>
          <p:cNvPr id="4" name="Línea">
            <a:extLst>
              <a:ext uri="{FF2B5EF4-FFF2-40B4-BE49-F238E27FC236}">
                <a16:creationId xmlns:a16="http://schemas.microsoft.com/office/drawing/2014/main" id="{751A8193-96DB-44EA-B512-07FFCF86F8DF}"/>
              </a:ext>
            </a:extLst>
          </p:cNvPr>
          <p:cNvSpPr/>
          <p:nvPr/>
        </p:nvSpPr>
        <p:spPr>
          <a:xfrm flipH="1">
            <a:off x="4575821" y="1019085"/>
            <a:ext cx="1" cy="2759786"/>
          </a:xfrm>
          <a:prstGeom prst="line">
            <a:avLst/>
          </a:prstGeom>
          <a:ln w="6350">
            <a:solidFill>
              <a:srgbClr val="67A1DD"/>
            </a:solidFill>
            <a:miter/>
          </a:ln>
        </p:spPr>
        <p:txBody>
          <a:bodyPr lIns="34289" rIns="34289"/>
          <a:lstStyle/>
          <a:p>
            <a:pPr defTabSz="685748">
              <a:defRPr sz="1800" b="0">
                <a:solidFill>
                  <a:srgbClr val="1F1F1F"/>
                </a:solidFill>
                <a:latin typeface="Open Sans"/>
                <a:ea typeface="Open Sans"/>
                <a:cs typeface="Open Sans"/>
                <a:sym typeface="Open Sans"/>
              </a:defRPr>
            </a:pPr>
            <a:endParaRPr>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5AF49500-6E58-4496-B931-526068B5241B}"/>
              </a:ext>
            </a:extLst>
          </p:cNvPr>
          <p:cNvSpPr txBox="1"/>
          <p:nvPr/>
        </p:nvSpPr>
        <p:spPr>
          <a:xfrm>
            <a:off x="204536" y="279529"/>
            <a:ext cx="3355093" cy="33110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l"/>
            <a:r>
              <a:rPr lang="en-GB" sz="1800" b="1" dirty="0" err="1">
                <a:solidFill>
                  <a:srgbClr val="4276AA"/>
                </a:solidFill>
                <a:latin typeface="Helvetica" panose="020B0604020202020204" pitchFamily="34" charset="0"/>
                <a:cs typeface="Helvetica" panose="020B0604020202020204" pitchFamily="34" charset="0"/>
                <a:sym typeface="Helvetica Neue"/>
              </a:rPr>
              <a:t>TeSLA</a:t>
            </a:r>
            <a:r>
              <a:rPr lang="en-GB" sz="1800" b="1" dirty="0">
                <a:solidFill>
                  <a:srgbClr val="4276AA"/>
                </a:solidFill>
                <a:latin typeface="Helvetica" panose="020B0604020202020204" pitchFamily="34" charset="0"/>
                <a:cs typeface="Helvetica" panose="020B0604020202020204" pitchFamily="34" charset="0"/>
                <a:sym typeface="Helvetica Neue"/>
              </a:rPr>
              <a:t> Publications: to date, </a:t>
            </a:r>
            <a:endParaRPr lang="en-GB" sz="1200" b="1" dirty="0">
              <a:solidFill>
                <a:srgbClr val="4276AA"/>
              </a:solidFill>
              <a:sym typeface="Helvetica Neue"/>
            </a:endParaRPr>
          </a:p>
        </p:txBody>
      </p:sp>
    </p:spTree>
    <p:extLst>
      <p:ext uri="{BB962C8B-B14F-4D97-AF65-F5344CB8AC3E}">
        <p14:creationId xmlns:p14="http://schemas.microsoft.com/office/powerpoint/2010/main" val="2865041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References</a:t>
            </a:r>
            <a:endParaRPr lang="en-GB" dirty="0"/>
          </a:p>
        </p:txBody>
      </p:sp>
      <p:sp>
        <p:nvSpPr>
          <p:cNvPr id="5" name="Text Placeholder 1"/>
          <p:cNvSpPr>
            <a:spLocks noGrp="1"/>
          </p:cNvSpPr>
          <p:nvPr>
            <p:ph idx="1"/>
          </p:nvPr>
        </p:nvSpPr>
        <p:spPr/>
        <p:txBody>
          <a:bodyPr/>
          <a:lstStyle/>
          <a:p>
            <a:pPr marL="171450" indent="-171450">
              <a:buFont typeface="Arial" panose="020B0604020202020204" pitchFamily="34" charset="0"/>
              <a:buChar char="•"/>
            </a:pPr>
            <a:r>
              <a:rPr lang="en-US" sz="1600" dirty="0"/>
              <a:t>Okada, A., </a:t>
            </a:r>
            <a:r>
              <a:rPr lang="en-US" sz="1600" dirty="0" err="1"/>
              <a:t>Noguera</a:t>
            </a:r>
            <a:r>
              <a:rPr lang="en-US" sz="1600" dirty="0"/>
              <a:t>, I., </a:t>
            </a:r>
            <a:r>
              <a:rPr lang="en-US" sz="1600" dirty="0" err="1"/>
              <a:t>Alexieva</a:t>
            </a:r>
            <a:r>
              <a:rPr lang="en-US" sz="1600" dirty="0"/>
              <a:t>, L., </a:t>
            </a:r>
            <a:r>
              <a:rPr lang="en-US" sz="1600" dirty="0" err="1"/>
              <a:t>Rozeva</a:t>
            </a:r>
            <a:r>
              <a:rPr lang="en-US" sz="1600" dirty="0"/>
              <a:t>, A., </a:t>
            </a:r>
            <a:r>
              <a:rPr lang="en-US" sz="1600" dirty="0" err="1"/>
              <a:t>Kocdar</a:t>
            </a:r>
            <a:r>
              <a:rPr lang="en-US" sz="1600" dirty="0"/>
              <a:t>, S., </a:t>
            </a:r>
            <a:r>
              <a:rPr lang="en-US" sz="1600" dirty="0" err="1"/>
              <a:t>Brouns</a:t>
            </a:r>
            <a:r>
              <a:rPr lang="en-US" sz="1600" dirty="0"/>
              <a:t>, F.,  </a:t>
            </a:r>
            <a:r>
              <a:rPr lang="en-US" sz="1600" dirty="0" err="1"/>
              <a:t>Ladonlati</a:t>
            </a:r>
            <a:r>
              <a:rPr lang="en-US" sz="1600" dirty="0"/>
              <a:t>, T., Whitelock, D.,  &amp; Guerrero-Roldan, A-E. (In Press). Pedagogical approaches for e-assessment with authentication and authorship verification in Higher Education. British Journal of Educational Technology </a:t>
            </a:r>
          </a:p>
          <a:p>
            <a:pPr marL="171450" indent="-171450">
              <a:buFont typeface="Arial" panose="020B0604020202020204" pitchFamily="34" charset="0"/>
              <a:buChar char="•"/>
            </a:pPr>
            <a:r>
              <a:rPr lang="en-US" sz="1600" dirty="0"/>
              <a:t>Whitelock, D., Twiner, A., Richardson, J.T.E., Field, D. &amp; Pulman, S. (2018). What does a ‘good’ essay look like? Rainbow diagrams representing essay quality. In: E. </a:t>
            </a:r>
            <a:r>
              <a:rPr lang="en-US" sz="1600" dirty="0" err="1"/>
              <a:t>Ras</a:t>
            </a:r>
            <a:r>
              <a:rPr lang="en-US" sz="1600" dirty="0"/>
              <a:t> &amp; A. Guerrero Roldan (Eds.) Technology Enhanced Assessment (TEA2017). Communications in Computer and Information Science, Springer, Cham, 829, 1-12. </a:t>
            </a:r>
          </a:p>
          <a:p>
            <a:pPr marL="171450" indent="-171450">
              <a:buFont typeface="Arial" panose="020B0604020202020204" pitchFamily="34" charset="0"/>
              <a:buChar char="•"/>
            </a:pPr>
            <a:r>
              <a:rPr lang="en-US" sz="1600" dirty="0"/>
              <a:t>Whitelock, D. (2018). Advice for Action with Automatic Feedback Systems. In: S. </a:t>
            </a:r>
            <a:r>
              <a:rPr lang="en-US" sz="1600" dirty="0" err="1"/>
              <a:t>Caballe</a:t>
            </a:r>
            <a:r>
              <a:rPr lang="en-US" sz="1600" dirty="0"/>
              <a:t> &amp; J. Conesa (Eds.): Software Data Engineering for Network ELearning Environments, Springer </a:t>
            </a:r>
          </a:p>
          <a:p>
            <a:pPr marL="171450" indent="-171450">
              <a:buFont typeface="Arial" panose="020B0604020202020204" pitchFamily="34" charset="0"/>
              <a:buChar char="•"/>
            </a:pPr>
            <a:r>
              <a:rPr lang="en-US" sz="1600" dirty="0"/>
              <a:t>Whitelock, D. &amp; </a:t>
            </a:r>
            <a:r>
              <a:rPr lang="en-US" sz="1600" dirty="0" err="1"/>
              <a:t>Bektik</a:t>
            </a:r>
            <a:r>
              <a:rPr lang="en-US" sz="1600" dirty="0"/>
              <a:t>, D. (2018). Progress and Challenges for Automated Scoring and Feedback systems for large-scale assessments. In: J. </a:t>
            </a:r>
            <a:r>
              <a:rPr lang="en-US" sz="1600" dirty="0" err="1"/>
              <a:t>Voogt</a:t>
            </a:r>
            <a:r>
              <a:rPr lang="en-US" sz="1600" dirty="0"/>
              <a:t>, G. </a:t>
            </a:r>
            <a:r>
              <a:rPr lang="en-US" sz="1600" dirty="0" err="1"/>
              <a:t>Knezek</a:t>
            </a:r>
            <a:r>
              <a:rPr lang="en-US" sz="1600" dirty="0"/>
              <a:t>, R. Christensen and K-W Lai (Eds.): International Handbook of Information Technology in Primary and Secondary Education (2</a:t>
            </a:r>
            <a:r>
              <a:rPr lang="en-US" sz="1600" baseline="30000" dirty="0"/>
              <a:t>nd</a:t>
            </a:r>
            <a:r>
              <a:rPr lang="en-US" sz="1600" dirty="0"/>
              <a:t> ed.), Springer. doi:10.1007/978-3-319-53803-7_39-1</a:t>
            </a:r>
          </a:p>
          <a:p>
            <a:endParaRPr lang="en-GB" dirty="0"/>
          </a:p>
        </p:txBody>
      </p:sp>
    </p:spTree>
    <p:extLst>
      <p:ext uri="{BB962C8B-B14F-4D97-AF65-F5344CB8AC3E}">
        <p14:creationId xmlns:p14="http://schemas.microsoft.com/office/powerpoint/2010/main" val="2779621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32009" y="1168004"/>
            <a:ext cx="3395663" cy="3703500"/>
          </a:xfrm>
        </p:spPr>
        <p:txBody>
          <a:bodyPr/>
          <a:lstStyle/>
          <a:p>
            <a:pPr marL="171450" indent="-171450">
              <a:buFont typeface="Arial" panose="020B0604020202020204" pitchFamily="34" charset="0"/>
              <a:buChar char="•"/>
            </a:pPr>
            <a:r>
              <a:rPr lang="en-GB" sz="2800" dirty="0"/>
              <a:t>Constructivist Learning – Push</a:t>
            </a:r>
          </a:p>
          <a:p>
            <a:pPr marL="171450" indent="-171450">
              <a:buFont typeface="Arial" panose="020B0604020202020204" pitchFamily="34" charset="0"/>
              <a:buChar char="•"/>
            </a:pPr>
            <a:endParaRPr lang="en-GB" sz="2800" dirty="0"/>
          </a:p>
          <a:p>
            <a:pPr marL="171450" indent="-171450">
              <a:buFont typeface="Arial" panose="020B0604020202020204" pitchFamily="34" charset="0"/>
              <a:buChar char="•"/>
            </a:pPr>
            <a:r>
              <a:rPr lang="en-GB" sz="2800" dirty="0"/>
              <a:t>Institutional reliability and accountability – Pull</a:t>
            </a:r>
          </a:p>
          <a:p>
            <a:endParaRPr lang="en-GB" dirty="0"/>
          </a:p>
        </p:txBody>
      </p:sp>
      <p:sp>
        <p:nvSpPr>
          <p:cNvPr id="5" name="Title 4"/>
          <p:cNvSpPr>
            <a:spLocks noGrp="1"/>
          </p:cNvSpPr>
          <p:nvPr>
            <p:ph type="ctrTitle"/>
          </p:nvPr>
        </p:nvSpPr>
        <p:spPr>
          <a:xfrm>
            <a:off x="388802" y="399943"/>
            <a:ext cx="1625737" cy="212075"/>
          </a:xfrm>
        </p:spPr>
        <p:txBody>
          <a:bodyPr/>
          <a:lstStyle/>
          <a:p>
            <a:r>
              <a:rPr lang="en-GB" dirty="0"/>
              <a:t>Awarding Bodies</a:t>
            </a:r>
          </a:p>
        </p:txBody>
      </p:sp>
      <p:sp>
        <p:nvSpPr>
          <p:cNvPr id="6" name="Text Placeholder 5"/>
          <p:cNvSpPr>
            <a:spLocks noGrp="1"/>
          </p:cNvSpPr>
          <p:nvPr>
            <p:ph type="body" sz="quarter" idx="13"/>
          </p:nvPr>
        </p:nvSpPr>
        <p:spPr/>
        <p:txBody>
          <a:bodyPr/>
          <a:lstStyle/>
          <a:p>
            <a:r>
              <a:rPr lang="en-GB" altLang="en-US" dirty="0"/>
              <a:t>The e-Assessment and automatic feedback Challenge</a:t>
            </a:r>
            <a:endParaRPr lang="en-GB" dirty="0"/>
          </a:p>
        </p:txBody>
      </p:sp>
      <p:pic>
        <p:nvPicPr>
          <p:cNvPr id="7" name="Picture 7" descr="481397004_bd5761aa7b_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4050" y="1353741"/>
            <a:ext cx="467995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55172" y="4635669"/>
            <a:ext cx="2496196" cy="515526"/>
          </a:xfrm>
          <a:prstGeom prst="rect">
            <a:avLst/>
          </a:prstGeom>
        </p:spPr>
        <p:txBody>
          <a:bodyPr wrap="none">
            <a:spAutoFit/>
          </a:bodyPr>
          <a:lstStyle/>
          <a:p>
            <a:r>
              <a:rPr lang="en-GB" sz="1400" dirty="0"/>
              <a:t>Denise Whitelock, END 2019</a:t>
            </a:r>
          </a:p>
          <a:p>
            <a:endParaRPr lang="en-GB" dirty="0"/>
          </a:p>
        </p:txBody>
      </p:sp>
    </p:spTree>
    <p:extLst>
      <p:ext uri="{BB962C8B-B14F-4D97-AF65-F5344CB8AC3E}">
        <p14:creationId xmlns:p14="http://schemas.microsoft.com/office/powerpoint/2010/main" val="1771271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References (2)</a:t>
            </a:r>
            <a:endParaRPr lang="en-GB" dirty="0"/>
          </a:p>
        </p:txBody>
      </p:sp>
      <p:sp>
        <p:nvSpPr>
          <p:cNvPr id="5" name="Text Placeholder 1"/>
          <p:cNvSpPr>
            <a:spLocks noGrp="1"/>
          </p:cNvSpPr>
          <p:nvPr>
            <p:ph idx="1"/>
          </p:nvPr>
        </p:nvSpPr>
        <p:spPr/>
        <p:txBody>
          <a:bodyPr/>
          <a:lstStyle/>
          <a:p>
            <a:pPr marL="171450" indent="-171450">
              <a:buFont typeface="Arial" panose="020B0604020202020204" pitchFamily="34" charset="0"/>
              <a:buChar char="•"/>
            </a:pPr>
            <a:r>
              <a:rPr lang="en-US" sz="1600" dirty="0"/>
              <a:t>Okada, A., Whitelock, D., Holmes, W. &amp; Edwards, C. (2018). e-Authentication for online assessment: A mixed-method study. British Journal of Educational Technology. doi:</a:t>
            </a:r>
            <a:r>
              <a:rPr lang="en-US" sz="1600" u="sng" dirty="0">
                <a:hlinkClick r:id="rId2"/>
              </a:rPr>
              <a:t>10.1111/bjet.12608</a:t>
            </a:r>
            <a:r>
              <a:rPr lang="en-US" sz="1600" dirty="0"/>
              <a:t> </a:t>
            </a:r>
          </a:p>
          <a:p>
            <a:pPr marL="171450" indent="-171450">
              <a:buFont typeface="Arial" panose="020B0604020202020204" pitchFamily="34" charset="0"/>
              <a:buChar char="•"/>
            </a:pPr>
            <a:r>
              <a:rPr lang="en-US" sz="1600" dirty="0" err="1"/>
              <a:t>Perrotta</a:t>
            </a:r>
            <a:r>
              <a:rPr lang="en-US" sz="1600" dirty="0"/>
              <a:t>, C. &amp; Whitelock, D. (2017). Assessment for Learning. In: E. Duval, M. </a:t>
            </a:r>
            <a:r>
              <a:rPr lang="en-US" sz="1600" dirty="0" err="1"/>
              <a:t>Sharples</a:t>
            </a:r>
            <a:r>
              <a:rPr lang="en-US" sz="1600" dirty="0"/>
              <a:t> and R. Sutherland (Eds.): Technology Enhanced Learning, Springer, pp. 127-135. ISBN 978-3-319-02599-5 DOI. 10.1007/978-3-319-02600-8 </a:t>
            </a:r>
          </a:p>
          <a:p>
            <a:pPr marL="171450" indent="-171450">
              <a:buFont typeface="Arial" panose="020B0604020202020204" pitchFamily="34" charset="0"/>
              <a:buChar char="•"/>
            </a:pPr>
            <a:r>
              <a:rPr lang="en-US" sz="1600" dirty="0"/>
              <a:t>Whitelock, D., Twiner, A., Richardson, J.T.E., Field, D. &amp; Pulman, S. (2017). What types of essay feedback influence implementation: Structure Alone or Structure and Content? In: D. </a:t>
            </a:r>
            <a:r>
              <a:rPr lang="en-US" sz="1600" dirty="0" err="1"/>
              <a:t>Joosten</a:t>
            </a:r>
            <a:r>
              <a:rPr lang="en-US" sz="1600" dirty="0"/>
              <a:t>-ten-</a:t>
            </a:r>
            <a:r>
              <a:rPr lang="en-US" sz="1600" dirty="0" err="1"/>
              <a:t>Brinke</a:t>
            </a:r>
            <a:r>
              <a:rPr lang="en-US" sz="1600" dirty="0"/>
              <a:t> and M. </a:t>
            </a:r>
            <a:r>
              <a:rPr lang="en-US" sz="1600" dirty="0" err="1"/>
              <a:t>Laanpere</a:t>
            </a:r>
            <a:r>
              <a:rPr lang="en-US" sz="1600" dirty="0"/>
              <a:t> (Eds.): Technology Enhanced Assessment TEA 2016, CCIS 653, pp.181-196, Springer. DOI: 10.1007/978-3-319-57744-9_16  </a:t>
            </a:r>
          </a:p>
          <a:p>
            <a:pPr marL="171450" indent="-171450">
              <a:buFont typeface="Arial" panose="020B0604020202020204" pitchFamily="34" charset="0"/>
              <a:buChar char="•"/>
            </a:pPr>
            <a:r>
              <a:rPr lang="en-US" sz="1600" dirty="0"/>
              <a:t>Whitelock, D. (2016). Foreword to Formative Assessment, Learning Data Analytics and Gamification: In ICT Education. A volume in Intelligent Data-Centric Systems. In  S. </a:t>
            </a:r>
            <a:r>
              <a:rPr lang="en-US" sz="1600" dirty="0" err="1"/>
              <a:t>Caballé</a:t>
            </a:r>
            <a:r>
              <a:rPr lang="en-US" sz="1600" dirty="0"/>
              <a:t>  &amp; R. </a:t>
            </a:r>
            <a:r>
              <a:rPr lang="en-US" sz="1600" dirty="0" err="1"/>
              <a:t>Clarisó</a:t>
            </a:r>
            <a:r>
              <a:rPr lang="en-US" sz="1600" dirty="0"/>
              <a:t>  (Eds.) Academic Press ISBN: 978-0-12-803637-2 </a:t>
            </a:r>
            <a:endParaRPr lang="en-GB" sz="1600" dirty="0"/>
          </a:p>
        </p:txBody>
      </p:sp>
    </p:spTree>
    <p:extLst>
      <p:ext uri="{BB962C8B-B14F-4D97-AF65-F5344CB8AC3E}">
        <p14:creationId xmlns:p14="http://schemas.microsoft.com/office/powerpoint/2010/main" val="242271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801" y="293905"/>
            <a:ext cx="1260000" cy="212075"/>
          </a:xfrm>
        </p:spPr>
        <p:txBody>
          <a:bodyPr/>
          <a:lstStyle/>
          <a:p>
            <a:r>
              <a:rPr lang="en-US" dirty="0"/>
              <a:t>References (3) </a:t>
            </a:r>
            <a:endParaRPr lang="en-GB"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defRPr/>
            </a:pPr>
            <a:r>
              <a:rPr lang="en-GB" sz="1400" dirty="0"/>
              <a:t>Field, D., Pulman, S., Van Labeke, N., Whitelock, D. and Richardson, J.T.E. (2013). Did I really mean that? Applying automatic summarisation techniques to formative feedback. </a:t>
            </a:r>
            <a:r>
              <a:rPr lang="en-GB" sz="1400" i="1" dirty="0"/>
              <a:t>Proceedings of the 9th International Conference Recent Advances in Natural Language Processing</a:t>
            </a:r>
            <a:r>
              <a:rPr lang="en-GB" sz="1400" dirty="0"/>
              <a:t> (</a:t>
            </a:r>
            <a:r>
              <a:rPr lang="en-GB" sz="1400" dirty="0" err="1"/>
              <a:t>Hissar</a:t>
            </a:r>
            <a:r>
              <a:rPr lang="en-GB" sz="1400" dirty="0"/>
              <a:t>, Bulgaria, Sep. 2013).</a:t>
            </a:r>
          </a:p>
          <a:p>
            <a:pPr marL="285750" indent="-285750">
              <a:buFont typeface="Arial" panose="020B0604020202020204" pitchFamily="34" charset="0"/>
              <a:buChar char="•"/>
              <a:defRPr/>
            </a:pPr>
            <a:r>
              <a:rPr lang="en-GB" sz="1400" dirty="0"/>
              <a:t>Whitelock, D., Gilbert, L. &amp; Gale, V. (2011) ‘Technology-Enhanced Assessment and Feedback: How is evidence-based literature informing practice</a:t>
            </a:r>
            <a:r>
              <a:rPr lang="en-GB" sz="1400" b="1" dirty="0"/>
              <a:t>?’ International Computer Assisted Assessment Conference,</a:t>
            </a:r>
            <a:r>
              <a:rPr lang="en-GB" sz="1400" dirty="0"/>
              <a:t> </a:t>
            </a:r>
            <a:r>
              <a:rPr lang="en-GB" sz="1400" dirty="0" err="1"/>
              <a:t>DeVere</a:t>
            </a:r>
            <a:r>
              <a:rPr lang="en-GB" sz="1400" dirty="0"/>
              <a:t> Grand Harbour Hotel, Southampton, 5/6 July 2011. </a:t>
            </a:r>
            <a:r>
              <a:rPr lang="en-GB" sz="1400" u="sng" dirty="0">
                <a:hlinkClick r:id="rId2"/>
              </a:rPr>
              <a:t>http://caaconference.co.uk/wp-content/uploads/WhitelockB-CAA2011.pdf</a:t>
            </a:r>
            <a:endParaRPr lang="en-US" sz="1400" dirty="0"/>
          </a:p>
          <a:p>
            <a:pPr marL="285750" indent="-285750">
              <a:buFont typeface="Arial" panose="020B0604020202020204" pitchFamily="34" charset="0"/>
              <a:buChar char="•"/>
              <a:defRPr/>
            </a:pPr>
            <a:r>
              <a:rPr lang="en-US" sz="1400" dirty="0"/>
              <a:t>Whitelock, D. (2011) Activating Assessment for Learning: are we on the way with Web 2.0? In M.J.W. Lee &amp; C. </a:t>
            </a:r>
            <a:r>
              <a:rPr lang="en-US" sz="1400" dirty="0" err="1"/>
              <a:t>McLoughlin</a:t>
            </a:r>
            <a:r>
              <a:rPr lang="en-US" sz="1400" dirty="0"/>
              <a:t> (Eds.) IGI Global. pp. 319–342.</a:t>
            </a:r>
          </a:p>
          <a:p>
            <a:pPr marL="285750" indent="-285750">
              <a:buFont typeface="Arial" panose="020B0604020202020204" pitchFamily="34" charset="0"/>
              <a:buChar char="•"/>
              <a:defRPr/>
            </a:pPr>
            <a:r>
              <a:rPr lang="en-US" sz="1400" dirty="0"/>
              <a:t>Whitelock, D. &amp; Watt, S. (2008) ‘Putting Pedagogy in the driving seat with Open Comment: an open source formative assessment feedback and guidance tool for History Students.’ CAA Conference 2008, Loughborough University, 8/9 July 2008, edited by </a:t>
            </a:r>
            <a:r>
              <a:rPr lang="en-US" sz="1400" dirty="0" err="1"/>
              <a:t>Farzana</a:t>
            </a:r>
            <a:r>
              <a:rPr lang="en-US" sz="1400" dirty="0"/>
              <a:t> </a:t>
            </a:r>
            <a:r>
              <a:rPr lang="en-US" sz="1400" dirty="0" err="1"/>
              <a:t>Khandia</a:t>
            </a:r>
            <a:r>
              <a:rPr lang="en-US" sz="1400" dirty="0"/>
              <a:t> pp. 347-356 ISBN 0-9539572-7-6 </a:t>
            </a:r>
            <a:r>
              <a:rPr lang="en-US" sz="1400" u="sng" dirty="0">
                <a:hlinkClick r:id="rId3"/>
              </a:rPr>
              <a:t>http://kn.open.ac.uk/public/document.cfm?docid=11638</a:t>
            </a:r>
            <a:endParaRPr lang="en-GB" sz="1400" dirty="0"/>
          </a:p>
          <a:p>
            <a:endParaRPr lang="en-GB" dirty="0"/>
          </a:p>
        </p:txBody>
      </p:sp>
      <p:sp>
        <p:nvSpPr>
          <p:cNvPr id="6" name="TextBox 5"/>
          <p:cNvSpPr txBox="1"/>
          <p:nvPr/>
        </p:nvSpPr>
        <p:spPr>
          <a:xfrm>
            <a:off x="388801" y="4707735"/>
            <a:ext cx="3028950" cy="461665"/>
          </a:xfrm>
          <a:prstGeom prst="rect">
            <a:avLst/>
          </a:prstGeom>
          <a:noFill/>
        </p:spPr>
        <p:txBody>
          <a:bodyPr wrap="square" rtlCol="0">
            <a:spAutoFit/>
          </a:bodyPr>
          <a:lstStyle/>
          <a:p>
            <a:r>
              <a:rPr lang="en-GB" sz="1200" dirty="0"/>
              <a:t>Denise Whitelock, END </a:t>
            </a:r>
            <a:r>
              <a:rPr lang="en-US" sz="1200" dirty="0"/>
              <a:t>May</a:t>
            </a:r>
            <a:r>
              <a:rPr lang="en-GB" sz="1200" dirty="0"/>
              <a:t> 2019</a:t>
            </a:r>
          </a:p>
          <a:p>
            <a:endParaRPr lang="en-GB" sz="1200" dirty="0"/>
          </a:p>
        </p:txBody>
      </p:sp>
    </p:spTree>
    <p:extLst>
      <p:ext uri="{BB962C8B-B14F-4D97-AF65-F5344CB8AC3E}">
        <p14:creationId xmlns:p14="http://schemas.microsoft.com/office/powerpoint/2010/main" val="2626348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altLang="en-US" dirty="0"/>
              <a:t>Grand Challenge representing analysis of learning that can be readily understood</a:t>
            </a:r>
            <a:endParaRPr lang="en-GB" dirty="0"/>
          </a:p>
          <a:p>
            <a:endParaRPr lang="en-GB" dirty="0"/>
          </a:p>
        </p:txBody>
      </p:sp>
      <p:sp>
        <p:nvSpPr>
          <p:cNvPr id="4" name="Title 3"/>
          <p:cNvSpPr>
            <a:spLocks noGrp="1"/>
          </p:cNvSpPr>
          <p:nvPr>
            <p:ph type="ctrTitle"/>
          </p:nvPr>
        </p:nvSpPr>
        <p:spPr>
          <a:xfrm>
            <a:off x="388806" y="249183"/>
            <a:ext cx="1511432" cy="159056"/>
          </a:xfrm>
        </p:spPr>
        <p:txBody>
          <a:bodyPr/>
          <a:lstStyle/>
          <a:p>
            <a:r>
              <a:rPr lang="en-GB" dirty="0"/>
              <a:t>Awarding Bodies</a:t>
            </a:r>
          </a:p>
        </p:txBody>
      </p:sp>
      <p:pic>
        <p:nvPicPr>
          <p:cNvPr id="5" name="Picture 5" descr="Brain computer re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738" y="967299"/>
            <a:ext cx="6405562" cy="380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2253" y="4843419"/>
            <a:ext cx="2428870" cy="515526"/>
          </a:xfrm>
          <a:prstGeom prst="rect">
            <a:avLst/>
          </a:prstGeom>
        </p:spPr>
        <p:txBody>
          <a:bodyPr wrap="none">
            <a:spAutoFit/>
          </a:bodyPr>
          <a:lstStyle/>
          <a:p>
            <a:r>
              <a:rPr lang="en-GB" dirty="0"/>
              <a:t>Denise Whitelock, END </a:t>
            </a:r>
            <a:r>
              <a:rPr lang="en-GB" sz="1400" dirty="0"/>
              <a:t>2019</a:t>
            </a:r>
          </a:p>
          <a:p>
            <a:endParaRPr lang="en-GB" dirty="0"/>
          </a:p>
        </p:txBody>
      </p:sp>
    </p:spTree>
    <p:extLst>
      <p:ext uri="{BB962C8B-B14F-4D97-AF65-F5344CB8AC3E}">
        <p14:creationId xmlns:p14="http://schemas.microsoft.com/office/powerpoint/2010/main" val="3532980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altLang="en-US" sz="1800" b="1" dirty="0"/>
              <a:t>A CALL system designed to enable students to:</a:t>
            </a:r>
          </a:p>
          <a:p>
            <a:endParaRPr lang="en-GB" altLang="en-US" dirty="0"/>
          </a:p>
          <a:p>
            <a:pPr lvl="1">
              <a:spcAft>
                <a:spcPct val="10000"/>
              </a:spcAft>
              <a:buFont typeface="Arial" pitchFamily="34" charset="0"/>
              <a:buChar char="•"/>
            </a:pPr>
            <a:r>
              <a:rPr lang="en-GB" altLang="en-US" sz="1800" dirty="0"/>
              <a:t>Independently practise sentence translation</a:t>
            </a:r>
          </a:p>
          <a:p>
            <a:pPr lvl="1">
              <a:spcAft>
                <a:spcPct val="10000"/>
              </a:spcAft>
              <a:buFont typeface="Arial" pitchFamily="34" charset="0"/>
              <a:buChar char="•"/>
            </a:pPr>
            <a:r>
              <a:rPr lang="en-GB" altLang="en-US" sz="1800" dirty="0"/>
              <a:t>Receive immediate (and robust) feedback on all errors</a:t>
            </a:r>
          </a:p>
          <a:p>
            <a:pPr lvl="1">
              <a:spcAft>
                <a:spcPct val="10000"/>
              </a:spcAft>
              <a:buFont typeface="Arial" pitchFamily="34" charset="0"/>
              <a:buChar char="•"/>
            </a:pPr>
            <a:r>
              <a:rPr lang="en-GB" altLang="en-US" sz="1800" dirty="0"/>
              <a:t>Attend immediately to the feedback (before fossilisation can occur)</a:t>
            </a:r>
          </a:p>
          <a:p>
            <a:endParaRPr lang="en-GB" altLang="en-US" dirty="0"/>
          </a:p>
          <a:p>
            <a:endParaRPr lang="en-GB" dirty="0"/>
          </a:p>
        </p:txBody>
      </p:sp>
      <p:sp>
        <p:nvSpPr>
          <p:cNvPr id="5" name="Title 4"/>
          <p:cNvSpPr>
            <a:spLocks noGrp="1"/>
          </p:cNvSpPr>
          <p:nvPr>
            <p:ph type="ctrTitle"/>
          </p:nvPr>
        </p:nvSpPr>
        <p:spPr/>
        <p:txBody>
          <a:bodyPr/>
          <a:lstStyle/>
          <a:p>
            <a:r>
              <a:rPr lang="en-GB" dirty="0"/>
              <a:t>Teachers</a:t>
            </a:r>
          </a:p>
        </p:txBody>
      </p:sp>
      <p:sp>
        <p:nvSpPr>
          <p:cNvPr id="6" name="Text Placeholder 5"/>
          <p:cNvSpPr>
            <a:spLocks noGrp="1"/>
          </p:cNvSpPr>
          <p:nvPr>
            <p:ph type="body" sz="quarter" idx="13"/>
          </p:nvPr>
        </p:nvSpPr>
        <p:spPr/>
        <p:txBody>
          <a:bodyPr/>
          <a:lstStyle/>
          <a:p>
            <a:r>
              <a:rPr lang="en-GB" altLang="en-US" dirty="0"/>
              <a:t>The LISC solution: developed by Ali Fowler</a:t>
            </a:r>
            <a:endParaRPr lang="en-GB" dirty="0"/>
          </a:p>
        </p:txBody>
      </p:sp>
      <p:pic>
        <p:nvPicPr>
          <p:cNvPr id="7" name="Picture Placeholder 6"/>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t="644" b="644"/>
          <a:stretch>
            <a:fillRect/>
          </a:stretch>
        </p:blipFill>
        <p:spPr bwMode="auto">
          <a:xfrm>
            <a:off x="4257677" y="1080001"/>
            <a:ext cx="4526325" cy="363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06546" y="4797766"/>
            <a:ext cx="2377574" cy="515526"/>
          </a:xfrm>
          <a:prstGeom prst="rect">
            <a:avLst/>
          </a:prstGeom>
        </p:spPr>
        <p:txBody>
          <a:bodyPr wrap="none">
            <a:spAutoFit/>
          </a:bodyPr>
          <a:lstStyle/>
          <a:p>
            <a:r>
              <a:rPr lang="en-GB" dirty="0"/>
              <a:t>Denise Whitelock,</a:t>
            </a:r>
            <a:r>
              <a:rPr lang="en-US" sz="1200" dirty="0"/>
              <a:t> END </a:t>
            </a:r>
            <a:r>
              <a:rPr lang="en-GB" sz="1400" dirty="0"/>
              <a:t>2019</a:t>
            </a:r>
          </a:p>
          <a:p>
            <a:endParaRPr lang="en-GB" dirty="0"/>
          </a:p>
        </p:txBody>
      </p:sp>
    </p:spTree>
    <p:extLst>
      <p:ext uri="{BB962C8B-B14F-4D97-AF65-F5344CB8AC3E}">
        <p14:creationId xmlns:p14="http://schemas.microsoft.com/office/powerpoint/2010/main" val="1266128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altLang="en-US" sz="1600" dirty="0"/>
              <a:t>How is the final mark arrived at in the LISC System?</a:t>
            </a:r>
            <a:endParaRPr lang="en-GB" sz="1600" dirty="0"/>
          </a:p>
        </p:txBody>
      </p:sp>
      <p:sp>
        <p:nvSpPr>
          <p:cNvPr id="4" name="Text Placeholder 3"/>
          <p:cNvSpPr>
            <a:spLocks noGrp="1"/>
          </p:cNvSpPr>
          <p:nvPr>
            <p:ph type="body" sz="quarter" idx="15"/>
          </p:nvPr>
        </p:nvSpPr>
        <p:spPr>
          <a:xfrm>
            <a:off x="388802" y="862966"/>
            <a:ext cx="5283337" cy="3910760"/>
          </a:xfrm>
        </p:spPr>
        <p:txBody>
          <a:bodyPr/>
          <a:lstStyle/>
          <a:p>
            <a:pPr>
              <a:buFont typeface="Arial" pitchFamily="34" charset="0"/>
              <a:buChar char="•"/>
            </a:pPr>
            <a:r>
              <a:rPr lang="en-GB" altLang="en-US" sz="2000" dirty="0"/>
              <a:t> </a:t>
            </a:r>
            <a:r>
              <a:rPr lang="en-GB" altLang="en-US" sz="1800" dirty="0"/>
              <a:t>The two submissions are </a:t>
            </a:r>
            <a:r>
              <a:rPr lang="en-GB" altLang="en-US" sz="1800" i="1" dirty="0"/>
              <a:t>un</a:t>
            </a:r>
            <a:r>
              <a:rPr lang="en-GB" altLang="en-US" sz="1800" dirty="0"/>
              <a:t>equally weighted</a:t>
            </a:r>
          </a:p>
          <a:p>
            <a:pPr marL="742950" lvl="1" indent="-285750">
              <a:buFont typeface="Arial" panose="020B0604020202020204" pitchFamily="34" charset="0"/>
              <a:buChar char="•"/>
            </a:pPr>
            <a:r>
              <a:rPr lang="en-GB" altLang="en-US" sz="1800" dirty="0"/>
              <a:t> Best to give more weight to the first  attempt</a:t>
            </a:r>
          </a:p>
          <a:p>
            <a:pPr marL="1200150" lvl="2" indent="-285750">
              <a:buFont typeface="Arial" panose="020B0604020202020204" pitchFamily="34" charset="0"/>
              <a:buChar char="•"/>
            </a:pPr>
            <a:r>
              <a:rPr lang="en-GB" altLang="en-US" sz="1800" dirty="0"/>
              <a:t>since this ensures that students give  </a:t>
            </a:r>
            <a:r>
              <a:rPr lang="en-GB" altLang="en-US" sz="1800" i="1" dirty="0"/>
              <a:t>careful</a:t>
            </a:r>
            <a:r>
              <a:rPr lang="en-GB" altLang="en-US" sz="1800" dirty="0"/>
              <a:t> consideration to the construction of their first answer</a:t>
            </a:r>
          </a:p>
          <a:p>
            <a:pPr marL="1200150" lvl="2" indent="-285750">
              <a:buFont typeface="Arial" panose="020B0604020202020204" pitchFamily="34" charset="0"/>
              <a:buChar char="•"/>
            </a:pPr>
            <a:r>
              <a:rPr lang="en-GB" altLang="en-US" sz="1800" dirty="0"/>
              <a:t>but can improve their mark by refining the answer</a:t>
            </a:r>
          </a:p>
          <a:p>
            <a:pPr marL="742950" lvl="1" indent="-285750">
              <a:buFont typeface="Arial" panose="020B0604020202020204" pitchFamily="34" charset="0"/>
              <a:buChar char="•"/>
            </a:pPr>
            <a:r>
              <a:rPr lang="en-GB" altLang="en-US" sz="1800" dirty="0"/>
              <a:t> The marks ratio can vary (depending on assessment/feedback type)</a:t>
            </a:r>
          </a:p>
          <a:p>
            <a:pPr marL="1200150" lvl="2" indent="-285750">
              <a:buFont typeface="Arial" panose="020B0604020202020204" pitchFamily="34" charset="0"/>
              <a:buChar char="•"/>
            </a:pPr>
            <a:r>
              <a:rPr lang="en-GB" altLang="en-US" sz="1800" dirty="0"/>
              <a:t>the more information given in the feedback, the lower the weight the second mark should carry</a:t>
            </a:r>
          </a:p>
          <a:p>
            <a:endParaRPr lang="en-GB" dirty="0"/>
          </a:p>
        </p:txBody>
      </p:sp>
      <p:sp>
        <p:nvSpPr>
          <p:cNvPr id="5" name="Title 4"/>
          <p:cNvSpPr>
            <a:spLocks noGrp="1"/>
          </p:cNvSpPr>
          <p:nvPr>
            <p:ph type="ctrTitle"/>
          </p:nvPr>
        </p:nvSpPr>
        <p:spPr/>
        <p:txBody>
          <a:bodyPr/>
          <a:lstStyle/>
          <a:p>
            <a:r>
              <a:rPr lang="en-GB" dirty="0"/>
              <a:t>Teachers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00796" y="1762125"/>
            <a:ext cx="1868487" cy="1846660"/>
          </a:xfrm>
          <a:prstGeom prst="rect">
            <a:avLst/>
          </a:prstGeom>
          <a:noFill/>
        </p:spPr>
      </p:pic>
      <p:sp>
        <p:nvSpPr>
          <p:cNvPr id="7" name="Rectangle 6"/>
          <p:cNvSpPr/>
          <p:nvPr/>
        </p:nvSpPr>
        <p:spPr>
          <a:xfrm>
            <a:off x="335134" y="4759417"/>
            <a:ext cx="2428870" cy="515526"/>
          </a:xfrm>
          <a:prstGeom prst="rect">
            <a:avLst/>
          </a:prstGeom>
        </p:spPr>
        <p:txBody>
          <a:bodyPr wrap="none">
            <a:spAutoFit/>
          </a:bodyPr>
          <a:lstStyle/>
          <a:p>
            <a:r>
              <a:rPr lang="en-GB" dirty="0"/>
              <a:t>Denise Whitelock, END </a:t>
            </a:r>
            <a:r>
              <a:rPr lang="en-GB" sz="1400" dirty="0"/>
              <a:t>2019</a:t>
            </a:r>
          </a:p>
          <a:p>
            <a:endParaRPr lang="en-GB" dirty="0"/>
          </a:p>
        </p:txBody>
      </p:sp>
    </p:spTree>
    <p:extLst>
      <p:ext uri="{BB962C8B-B14F-4D97-AF65-F5344CB8AC3E}">
        <p14:creationId xmlns:p14="http://schemas.microsoft.com/office/powerpoint/2010/main" val="2701599665"/>
      </p:ext>
    </p:extLst>
  </p:cSld>
  <p:clrMapOvr>
    <a:masterClrMapping/>
  </p:clrMapOvr>
</p:sld>
</file>

<file path=ppt/theme/theme1.xml><?xml version="1.0" encoding="utf-8"?>
<a:theme xmlns:a="http://schemas.openxmlformats.org/drawingml/2006/main" name="OU Title">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sz="1200" dirty="0"/>
        </a:defPPr>
      </a:lstStyle>
    </a:txDef>
  </a:objectDefaults>
  <a:extraClrSchemeLst/>
  <a:extLst>
    <a:ext uri="{05A4C25C-085E-4340-85A3-A5531E510DB2}">
      <thm15:themeFamily xmlns:thm15="http://schemas.microsoft.com/office/thememl/2012/main" name="73262_OU_Presentation_Template_WIDE_UK.pptx" id="{0D03CF9A-D069-4DB5-98CC-BA9287862A76}" vid="{EF1B13A4-813D-44E3-93C5-C503883F126B}"/>
    </a:ext>
  </a:extLst>
</a:theme>
</file>

<file path=ppt/theme/theme2.xml><?xml version="1.0" encoding="utf-8"?>
<a:theme xmlns:a="http://schemas.openxmlformats.org/drawingml/2006/main" name="OU Section">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262_OU_Presentation_Template_WIDE_UK.pptx" id="{0D03CF9A-D069-4DB5-98CC-BA9287862A76}" vid="{07C1CE78-EE35-498E-9E2C-57BA0D26E199}"/>
    </a:ext>
  </a:extLst>
</a:theme>
</file>

<file path=ppt/theme/theme3.xml><?xml version="1.0" encoding="utf-8"?>
<a:theme xmlns:a="http://schemas.openxmlformats.org/drawingml/2006/main" name="OU Layouts">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1200" dirty="0"/>
        </a:defPPr>
      </a:lstStyle>
    </a:txDef>
  </a:objectDefaults>
  <a:extraClrSchemeLst/>
  <a:extLst>
    <a:ext uri="{05A4C25C-085E-4340-85A3-A5531E510DB2}">
      <thm15:themeFamily xmlns:thm15="http://schemas.microsoft.com/office/thememl/2012/main" name="73262_OU_Presentation_Template_WIDE_UK.pptx" id="{0D03CF9A-D069-4DB5-98CC-BA9287862A76}" vid="{F0F73387-2611-4D57-B067-6DE4A4C30FF6}"/>
    </a:ext>
  </a:extLst>
</a:theme>
</file>

<file path=ppt/theme/theme4.xml><?xml version="1.0" encoding="utf-8"?>
<a:theme xmlns:a="http://schemas.openxmlformats.org/drawingml/2006/main" name="1_OU Layouts">
  <a:themeElements>
    <a:clrScheme name="OU Colours">
      <a:dk1>
        <a:sysClr val="windowText" lastClr="000000"/>
      </a:dk1>
      <a:lt1>
        <a:sysClr val="window" lastClr="FFFFFF"/>
      </a:lt1>
      <a:dk2>
        <a:srgbClr val="44546A"/>
      </a:dk2>
      <a:lt2>
        <a:srgbClr val="E7E6E6"/>
      </a:lt2>
      <a:accent1>
        <a:srgbClr val="1E4B9B"/>
      </a:accent1>
      <a:accent2>
        <a:srgbClr val="ED2891"/>
      </a:accent2>
      <a:accent3>
        <a:srgbClr val="00B7B2"/>
      </a:accent3>
      <a:accent4>
        <a:srgbClr val="F26522"/>
      </a:accent4>
      <a:accent5>
        <a:srgbClr val="FFD400"/>
      </a:accent5>
      <a:accent6>
        <a:srgbClr val="716F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STANDARD.potx" id="{2DA0E078-245D-4E9B-8A12-43E4C56B78FB}" vid="{E71F6A81-7D12-4207-BA77-D48B227BF69D}"/>
    </a:ext>
  </a:extLst>
</a:theme>
</file>

<file path=ppt/theme/theme5.xml><?xml version="1.0" encoding="utf-8"?>
<a:theme xmlns:a="http://schemas.openxmlformats.org/drawingml/2006/main" name="2_OU Layouts">
  <a:themeElements>
    <a:clrScheme name="OU Colours">
      <a:dk1>
        <a:sysClr val="windowText" lastClr="000000"/>
      </a:dk1>
      <a:lt1>
        <a:sysClr val="window" lastClr="FFFFFF"/>
      </a:lt1>
      <a:dk2>
        <a:srgbClr val="44546A"/>
      </a:dk2>
      <a:lt2>
        <a:srgbClr val="E7E6E6"/>
      </a:lt2>
      <a:accent1>
        <a:srgbClr val="1E4B9B"/>
      </a:accent1>
      <a:accent2>
        <a:srgbClr val="ED2891"/>
      </a:accent2>
      <a:accent3>
        <a:srgbClr val="00B7B2"/>
      </a:accent3>
      <a:accent4>
        <a:srgbClr val="F26522"/>
      </a:accent4>
      <a:accent5>
        <a:srgbClr val="FFD400"/>
      </a:accent5>
      <a:accent6>
        <a:srgbClr val="716F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STANDARD.potx" id="{2DA0E078-245D-4E9B-8A12-43E4C56B78FB}" vid="{E71F6A81-7D12-4207-BA77-D48B227BF69D}"/>
    </a:ext>
  </a:extLst>
</a:theme>
</file>

<file path=ppt/theme/theme6.xml><?xml version="1.0" encoding="utf-8"?>
<a:theme xmlns:a="http://schemas.openxmlformats.org/drawingml/2006/main" name="1_network of networks 30 Oct">
  <a:themeElements>
    <a:clrScheme name="network of networks 30 Oct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network of networks 30 Oct">
      <a:majorFont>
        <a:latin typeface="Comic Sans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0C0C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network of networks 30 Oc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twork of networks 30 Oc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twork of networks 30 Oc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twork of networks 30 Oc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twork of networks 30 Oc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twork of networks 30 Oc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twork of networks 30 Oc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twork of networks 30 Oc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twork of networks 30 Oc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twork of networks 30 Oc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twork of networks 30 Oc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twork of networks 30 Oc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twork of networks 30 Oct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0066"/>
        </a:hlink>
        <a:folHlink>
          <a:srgbClr val="99CC00"/>
        </a:folHlink>
      </a:clrScheme>
      <a:clrMap bg1="lt1" tx1="dk1" bg2="lt2" tx2="dk2" accent1="accent1" accent2="accent2" accent3="accent3" accent4="accent4" accent5="accent5" accent6="accent6" hlink="hlink" folHlink="folHlink"/>
    </a:extraClrScheme>
    <a:extraClrScheme>
      <a:clrScheme name="network of networks 30 Oct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U Layouts">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1200" dirty="0"/>
        </a:defPPr>
      </a:lstStyle>
    </a:txDef>
  </a:objectDefaults>
  <a:extraClrSchemeLst/>
  <a:extLst>
    <a:ext uri="{05A4C25C-085E-4340-85A3-A5531E510DB2}">
      <thm15:themeFamily xmlns:thm15="http://schemas.microsoft.com/office/thememl/2012/main" name="73262_OU_Presentation_Template_WIDE_UK.pptx" id="{0D03CF9A-D069-4DB5-98CC-BA9287862A76}" vid="{F0F73387-2611-4D57-B067-6DE4A4C30FF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OU_STANDARD_WIDE</Template>
  <TotalTime>1699</TotalTime>
  <Words>3587</Words>
  <Application>Microsoft Office PowerPoint</Application>
  <PresentationFormat>On-screen Show (16:9)</PresentationFormat>
  <Paragraphs>482</Paragraphs>
  <Slides>61</Slides>
  <Notes>10</Notes>
  <HiddenSlides>0</HiddenSlides>
  <MMClips>0</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2</vt:i4>
      </vt:variant>
      <vt:variant>
        <vt:lpstr>Slide Titles</vt:lpstr>
      </vt:variant>
      <vt:variant>
        <vt:i4>61</vt:i4>
      </vt:variant>
    </vt:vector>
  </HeadingPairs>
  <TitlesOfParts>
    <vt:vector size="83" baseType="lpstr">
      <vt:lpstr>MS PGothic</vt:lpstr>
      <vt:lpstr>Arial</vt:lpstr>
      <vt:lpstr>Arial</vt:lpstr>
      <vt:lpstr>Calibri</vt:lpstr>
      <vt:lpstr>Comic Sans MS</vt:lpstr>
      <vt:lpstr>Helvetica</vt:lpstr>
      <vt:lpstr>Helvetica Light</vt:lpstr>
      <vt:lpstr>Helvetica Neue</vt:lpstr>
      <vt:lpstr>Helvetica Neue Light</vt:lpstr>
      <vt:lpstr>Helvetica Neue Medium</vt:lpstr>
      <vt:lpstr>Open Sans</vt:lpstr>
      <vt:lpstr>Times New Roman</vt:lpstr>
      <vt:lpstr>Wingdings 3</vt:lpstr>
      <vt:lpstr>OU Title</vt:lpstr>
      <vt:lpstr>OU Section</vt:lpstr>
      <vt:lpstr>OU Layouts</vt:lpstr>
      <vt:lpstr>1_OU Layouts</vt:lpstr>
      <vt:lpstr>2_OU Layouts</vt:lpstr>
      <vt:lpstr>1_network of networks 30 Oct</vt:lpstr>
      <vt:lpstr>3_OU Layouts</vt:lpstr>
      <vt:lpstr>Photo Editor Photo</vt:lpstr>
      <vt:lpstr>Document</vt:lpstr>
      <vt:lpstr>Assessment for Learning : where are we on the digital assessment spectrum? </vt:lpstr>
      <vt:lpstr>PowerPoint Presentation</vt:lpstr>
      <vt:lpstr>Content</vt:lpstr>
      <vt:lpstr>Students</vt:lpstr>
      <vt:lpstr>Students</vt:lpstr>
      <vt:lpstr>Awarding Bodies</vt:lpstr>
      <vt:lpstr>Awarding Bodies</vt:lpstr>
      <vt:lpstr>Teachers</vt:lpstr>
      <vt:lpstr>Teachers</vt:lpstr>
      <vt:lpstr>Students</vt:lpstr>
      <vt:lpstr>Researchers</vt:lpstr>
      <vt:lpstr>Researchers</vt:lpstr>
      <vt:lpstr>How does feedback effect mindsets?</vt:lpstr>
      <vt:lpstr>Mindsets (Dweck, 2006)</vt:lpstr>
      <vt:lpstr>PowerPoint Presentation</vt:lpstr>
      <vt:lpstr>Teachers</vt:lpstr>
      <vt:lpstr>Teachers</vt:lpstr>
      <vt:lpstr>Teachers</vt:lpstr>
      <vt:lpstr>Teachers</vt:lpstr>
      <vt:lpstr>Teachers</vt:lpstr>
      <vt:lpstr>Teachers</vt:lpstr>
      <vt:lpstr>PowerPoint Presentation</vt:lpstr>
      <vt:lpstr>PowerPoint Presentation</vt:lpstr>
      <vt:lpstr>PowerPoint Presentation</vt:lpstr>
      <vt:lpstr>Researchers</vt:lpstr>
      <vt:lpstr>Researchers</vt:lpstr>
      <vt:lpstr>Researchers</vt:lpstr>
      <vt:lpstr>PowerPoint Presentation</vt:lpstr>
      <vt:lpstr>Researchers</vt:lpstr>
      <vt:lpstr>Researchers</vt:lpstr>
      <vt:lpstr>Researchers</vt:lpstr>
      <vt:lpstr>Researchers</vt:lpstr>
      <vt:lpstr>Researchers</vt:lpstr>
      <vt:lpstr>Researchers</vt:lpstr>
      <vt:lpstr>Researchers</vt:lpstr>
      <vt:lpstr>OU Essay awarded high grade</vt:lpstr>
      <vt:lpstr>OU essay awarded low grade</vt:lpstr>
      <vt:lpstr>Researchers</vt:lpstr>
      <vt:lpstr>NLP developments</vt:lpstr>
      <vt:lpstr>Is NLP the bridge between Digital Assessment and Learning Analytics?</vt:lpstr>
      <vt:lpstr>How about feedback first?</vt:lpstr>
      <vt:lpstr>Creating teaching and learning dialogues: towards guided learning supported by technology</vt:lpstr>
      <vt:lpstr>“Advice for Action”, Whitelock (2011)</vt:lpstr>
      <vt:lpstr>Software Developers</vt:lpstr>
      <vt:lpstr>TeSLA Participants</vt:lpstr>
      <vt:lpstr>PowerPoint Presentation</vt:lpstr>
      <vt:lpstr>PowerPoint Presentation</vt:lpstr>
      <vt:lpstr>PowerPoint Presentation</vt:lpstr>
      <vt:lpstr>PowerPoint Presentation</vt:lpstr>
      <vt:lpstr>Students’ opinions about plagiarism</vt:lpstr>
      <vt:lpstr>Students from AU (76%) and TUS (78%) are less used to online assessment.</vt:lpstr>
      <vt:lpstr>PowerPoint Presentation</vt:lpstr>
      <vt:lpstr>PowerPoint Presentation</vt:lpstr>
      <vt:lpstr>Disrupters</vt:lpstr>
      <vt:lpstr>Disrupters</vt:lpstr>
      <vt:lpstr>Disrupters</vt:lpstr>
      <vt:lpstr>OH JOY</vt:lpstr>
      <vt:lpstr>PowerPoint Presentation</vt:lpstr>
      <vt:lpstr>References</vt:lpstr>
      <vt:lpstr>References (2)</vt:lpstr>
      <vt:lpstr>References (3) </vt:lpstr>
    </vt:vector>
  </TitlesOfParts>
  <Company>The Open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Maryja.Strickland</dc:creator>
  <cp:lastModifiedBy>Diane.Taylor</cp:lastModifiedBy>
  <cp:revision>145</cp:revision>
  <cp:lastPrinted>2019-04-11T16:27:53Z</cp:lastPrinted>
  <dcterms:created xsi:type="dcterms:W3CDTF">2018-03-09T16:46:58Z</dcterms:created>
  <dcterms:modified xsi:type="dcterms:W3CDTF">2019-06-19T14:04:34Z</dcterms:modified>
</cp:coreProperties>
</file>